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3192" r:id="rId6"/>
    <p:sldId id="319" r:id="rId7"/>
    <p:sldId id="3319" r:id="rId8"/>
    <p:sldId id="371" r:id="rId9"/>
    <p:sldId id="3331" r:id="rId10"/>
    <p:sldId id="3332" r:id="rId11"/>
    <p:sldId id="3326" r:id="rId12"/>
    <p:sldId id="3329" r:id="rId13"/>
    <p:sldId id="3321" r:id="rId14"/>
    <p:sldId id="3334" r:id="rId15"/>
    <p:sldId id="3335" r:id="rId16"/>
    <p:sldId id="3322" r:id="rId17"/>
    <p:sldId id="3337" r:id="rId18"/>
    <p:sldId id="3336" r:id="rId19"/>
    <p:sldId id="3338" r:id="rId20"/>
    <p:sldId id="3333" r:id="rId21"/>
    <p:sldId id="3340" r:id="rId22"/>
  </p:sldIdLst>
  <p:sldSz cx="12192000" cy="6858000"/>
  <p:notesSz cx="9926638" cy="143017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B95471-AC5A-478C-97DA-FE7FEF658308}">
          <p14:sldIdLst>
            <p14:sldId id="3192"/>
            <p14:sldId id="319"/>
            <p14:sldId id="3319"/>
            <p14:sldId id="371"/>
            <p14:sldId id="3331"/>
            <p14:sldId id="3332"/>
            <p14:sldId id="3326"/>
            <p14:sldId id="3329"/>
            <p14:sldId id="3321"/>
            <p14:sldId id="3334"/>
            <p14:sldId id="3335"/>
            <p14:sldId id="3322"/>
            <p14:sldId id="3337"/>
            <p14:sldId id="3336"/>
            <p14:sldId id="3338"/>
            <p14:sldId id="3333"/>
            <p14:sldId id="3340"/>
          </p14:sldIdLst>
        </p14:section>
      </p14:sectionLst>
    </p:ext>
    <p:ext uri="{EFAFB233-063F-42B5-8137-9DF3F51BA10A}">
      <p15:sldGuideLst xmlns:p15="http://schemas.microsoft.com/office/powerpoint/2012/main">
        <p15:guide id="1" pos="381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847F03-481C-AF70-BEA1-3D91E5DB78F7}" name="Vries, Karin de" initials="KV" userId="S::P25535@provincie-utrecht.nl::30145a7a-b0eb-4faa-9460-4f742a2bc579" providerId="AD"/>
  <p188:author id="{FAAD4F0C-7E6B-5C2B-FA76-F64D8614721B}" name="Jongkamp, Richard" initials="RJ" userId="S::P25293@provincie-utrecht.nl::842c691d-3f27-4d1f-b92c-4a5d84e9af32" providerId="AD"/>
  <p188:author id="{0F4A7110-FF13-7742-CBA9-ABFD1DD31F4A}" name="Drift, Bernadette van der" initials="BD" userId="S::P20202@provincie-utrecht.nl::8b452bce-6d7a-47c3-bfcb-d18948511a8d" providerId="AD"/>
  <p188:author id="{5A6ABA14-1D7C-5179-01B0-983B559B1EFB}" name="Abeling, Martijn" initials="AM" userId="S::p25217@provincie-utrecht.nl::5cbfe9de-d4f9-4c5e-93c0-4fe6e532f2af" providerId="AD"/>
  <p188:author id="{62BCB917-2D7A-316B-D094-2A8F2C5E46B2}" name="Van der Helm, Nynke" initials="VN" userId="S::p28463@provincie-utrecht.nl::2131a8b6-9b7c-4088-b365-847ac4c3c0eb" providerId="AD"/>
  <p188:author id="{C73BE71B-6E44-BBB9-B769-A4988D004016}" name="Steneker, Job" initials="SJ" userId="S::p25259@provincie-utrecht.nl::f2c9091b-717a-4a05-a473-b1da554f69bf" providerId="AD"/>
  <p188:author id="{B12C391F-672D-14E9-9979-0F36391C3EE3}" name="Dedic, Emina" initials="" userId="S::P24762@provincie-utrecht.nl::2247f638-4b9f-4736-a36f-84c0ad25c0c1" providerId="AD"/>
  <p188:author id="{1D3B1420-44C5-FA29-27DF-930DA2ACCE2C}" name="Akkouh, Ikram" initials="AI" userId="S::p25349@provincie-utrecht.nl::81f4215e-464d-4fe1-bb99-5e7cdd22f238" providerId="AD"/>
  <p188:author id="{3EA84923-03EE-8BAA-DFC9-5E6D22EDA12E}" name="Rodrigus, Wesley" initials="" userId="S::P20793@provincie-utrecht.nl::9946086b-1f43-4b61-9988-4c3aea26ec76" providerId="AD"/>
  <p188:author id="{A08B7B2D-DE0D-AA13-CAD2-CBD8B90CEA4C}" name="Nass, Annelot van" initials="" userId="S::P24705@provincie-utrecht.nl::ce344692-62d0-4e2b-94d8-6172787bf586" providerId="AD"/>
  <p188:author id="{0C4ECC31-FE92-2164-7937-0633AF5051C4}" name="Ridder, Sjors de" initials="RS" userId="S::p25220@provincie-utrecht.nl::a8b30cfa-a755-48ed-a064-3ac23c9d1ee4" providerId="AD"/>
  <p188:author id="{53E17C35-7C3B-BFD9-B4FB-4D32C579BD5E}" name="Dekker, Arjen" initials="" userId="S::P22614@provincie-utrecht.nl::0c14e139-b859-4db8-b630-5f30c82b337c" providerId="AD"/>
  <p188:author id="{0D1AD23D-B931-57E8-DD84-D40F03861E8C}" name="Stroucken, Lieke" initials="LS" userId="S::P25007@provincie-utrecht.nl::843c37af-5ba8-4504-976c-557ffbfb1e0a" providerId="AD"/>
  <p188:author id="{F139E551-A9B0-F1F0-91C0-2D7EB47FC7F0}" name="Golstein, Jeroen" initials="GJ" userId="S::p22540@provincie-utrecht.nl::43b8390a-ff7a-47f8-8225-0ca55e9551e5" providerId="AD"/>
  <p188:author id="{1FDE3452-16B6-3D71-34CD-720FCFD6FC5F}" name="Eerdmans, David" initials="" userId="S::P23829@provincie-utrecht.nl::ccabd3ee-454d-4818-a90c-41838f1b9a46" providerId="AD"/>
  <p188:author id="{60E78652-A3A1-177E-C2AF-65DF8DA071BB}" name="Hout, Rob van" initials="Hv" userId="S::p22351@provincie-utrecht.nl::fe0d889e-afb8-427d-a50e-0a21c7648354" providerId="AD"/>
  <p188:author id="{4B46A766-5D45-F832-6196-CAD486A2A8B6}" name="Schoen, Hans" initials="SH" userId="S::p5026@provincie-utrecht.nl::312aea75-f734-4a1c-8b9c-018c8de6c94e" providerId="AD"/>
  <p188:author id="{6CE3A578-0343-105D-00F7-4A2E87E57664}" name="Dekker, Arjen" initials="DA" userId="S::p22614@provincie-utrecht.nl::0c14e139-b859-4db8-b630-5f30c82b337c" providerId="AD"/>
  <p188:author id="{21114E82-3FC6-7501-56BA-F3EA2505E1B7}" name="Koster, Masja" initials="" userId="S::P26440@provincie-utrecht.nl::2a0f5d06-3a0c-458d-af58-e4affe109ac6" providerId="AD"/>
  <p188:author id="{DAA2068C-6E06-D222-66E2-F9267F9F3501}" name="Dedic, Emina" initials="DE" userId="S::p24762@provincie-utrecht.nl::2247f638-4b9f-4736-a36f-84c0ad25c0c1" providerId="AD"/>
  <p188:author id="{28DF1594-3CDB-2DBA-5FFD-922FFD0D53B7}" name="Schoen, Hans" initials="" userId="S::P5026@provincie-utrecht.nl::312aea75-f734-4a1c-8b9c-018c8de6c94e" providerId="AD"/>
  <p188:author id="{8461FA95-5F2F-89DD-9229-F72842E6C5BF}" name="Knegtel, Gijs" initials="KG" userId="S::p2953@provincie-utrecht.nl::98df5e9d-0644-4443-9e59-325cf9a0fa76" providerId="AD"/>
  <p188:author id="{9FBC8897-1CD2-5070-5F6A-E29BE35B403E}" name="Bröker, Daphne" initials="BD" userId="S::p26670@provincie-utrecht.nl::a36779a7-a0f6-4094-801c-501d76ad0c81" providerId="AD"/>
  <p188:author id="{FC25FAB1-90AE-3CE7-359E-DA31BCEFA77B}" name="Dijk, Erwin van" initials="ED" userId="S::P22917@provincie-utrecht.nl::99ffb2b0-ff53-4024-aaee-91fe38213725" providerId="AD"/>
  <p188:author id="{35E792B3-34D4-6EB2-5FA4-E55AD71FF889}" name="Mbuyi, Lourdes" initials="LM" userId="S::P29879@provincie-utrecht.nl::255260e4-8633-4aaf-b9e3-8a3695b87ed6" providerId="AD"/>
  <p188:author id="{B2726DC9-2CC8-EEFB-D47E-70A9B037EE51}" name="Helm, Nynke" initials="" userId="S::P28463@provincie-utrecht.nl::2131a8b6-9b7c-4088-b365-847ac4c3c0eb" providerId="AD"/>
  <p188:author id="{FD2E97C9-9722-BA6A-CC1A-CC014781D733}" name="Huet, Roel van" initials="HR" userId="S::p23449@provincie-utrecht.nl::47cac955-5ef0-4d91-b9a0-43b907798ae2" providerId="AD"/>
  <p188:author id="{7AA7DCCF-08F5-6363-BF3E-88D7280D79D7}" name="Mbuyi, Lourdes" initials="ML" userId="S::p29879@provincie-utrecht.nl::255260e4-8633-4aaf-b9e3-8a3695b87ed6" providerId="AD"/>
  <p188:author id="{F3842BE5-711E-EAD2-72CA-552845C4FADF}" name="Siderius, Rutger" initials="RS" userId="S::P27044@provincie-utrecht.nl::a9f4ab6f-04c9-4ebf-af18-90b971636955" providerId="AD"/>
  <p188:author id="{EFED0AE6-3776-E595-A4F8-428A1B768591}" name="Akkouh, Ikram" initials="IA" userId="S::P25349@provincie-utrecht.nl::81f4215e-464d-4fe1-bb99-5e7cdd22f2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A1AEB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pos="3816"/>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573"/>
          </a:xfrm>
          <a:prstGeom prst="rect">
            <a:avLst/>
          </a:prstGeom>
        </p:spPr>
        <p:txBody>
          <a:bodyPr vert="horz" lIns="138440" tIns="69220" rIns="138440" bIns="69220" rtlCol="0"/>
          <a:lstStyle>
            <a:lvl1pPr algn="l">
              <a:defRPr sz="1800"/>
            </a:lvl1pPr>
          </a:lstStyle>
          <a:p>
            <a:endParaRPr lang="nl-NL"/>
          </a:p>
        </p:txBody>
      </p:sp>
      <p:sp>
        <p:nvSpPr>
          <p:cNvPr id="3" name="Date Placeholder 2"/>
          <p:cNvSpPr>
            <a:spLocks noGrp="1"/>
          </p:cNvSpPr>
          <p:nvPr>
            <p:ph type="dt" idx="1"/>
          </p:nvPr>
        </p:nvSpPr>
        <p:spPr>
          <a:xfrm>
            <a:off x="5622798" y="0"/>
            <a:ext cx="4301543" cy="717573"/>
          </a:xfrm>
          <a:prstGeom prst="rect">
            <a:avLst/>
          </a:prstGeom>
        </p:spPr>
        <p:txBody>
          <a:bodyPr vert="horz" lIns="138440" tIns="69220" rIns="138440" bIns="69220" rtlCol="0"/>
          <a:lstStyle>
            <a:lvl1pPr algn="r">
              <a:defRPr sz="1800"/>
            </a:lvl1pPr>
          </a:lstStyle>
          <a:p>
            <a:fld id="{ECC2F86F-F62A-440D-925E-03F027BF8578}" type="datetimeFigureOut">
              <a:rPr lang="nl-NL" smtClean="0"/>
              <a:t>4-12-2025</a:t>
            </a:fld>
            <a:endParaRPr lang="nl-NL"/>
          </a:p>
        </p:txBody>
      </p:sp>
      <p:sp>
        <p:nvSpPr>
          <p:cNvPr id="4" name="Slide Image Placeholder 3"/>
          <p:cNvSpPr>
            <a:spLocks noGrp="1" noRot="1" noChangeAspect="1"/>
          </p:cNvSpPr>
          <p:nvPr>
            <p:ph type="sldImg" idx="2"/>
          </p:nvPr>
        </p:nvSpPr>
        <p:spPr>
          <a:xfrm>
            <a:off x="673100" y="1787525"/>
            <a:ext cx="8580438" cy="4827588"/>
          </a:xfrm>
          <a:prstGeom prst="rect">
            <a:avLst/>
          </a:prstGeom>
          <a:noFill/>
          <a:ln w="12700">
            <a:solidFill>
              <a:prstClr val="black"/>
            </a:solidFill>
          </a:ln>
        </p:spPr>
        <p:txBody>
          <a:bodyPr vert="horz" lIns="138440" tIns="69220" rIns="138440" bIns="69220" rtlCol="0" anchor="ctr"/>
          <a:lstStyle/>
          <a:p>
            <a:endParaRPr lang="nl-NL"/>
          </a:p>
        </p:txBody>
      </p:sp>
      <p:sp>
        <p:nvSpPr>
          <p:cNvPr id="5" name="Notes Placeholder 4"/>
          <p:cNvSpPr>
            <a:spLocks noGrp="1"/>
          </p:cNvSpPr>
          <p:nvPr>
            <p:ph type="body" sz="quarter" idx="3"/>
          </p:nvPr>
        </p:nvSpPr>
        <p:spPr>
          <a:xfrm>
            <a:off x="992664" y="6882735"/>
            <a:ext cx="7941310" cy="5631329"/>
          </a:xfrm>
          <a:prstGeom prst="rect">
            <a:avLst/>
          </a:prstGeom>
        </p:spPr>
        <p:txBody>
          <a:bodyPr vert="horz" lIns="138440" tIns="69220" rIns="138440" bIns="692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13584217"/>
            <a:ext cx="4301543" cy="717572"/>
          </a:xfrm>
          <a:prstGeom prst="rect">
            <a:avLst/>
          </a:prstGeom>
        </p:spPr>
        <p:txBody>
          <a:bodyPr vert="horz" lIns="138440" tIns="69220" rIns="138440" bIns="69220" rtlCol="0" anchor="b"/>
          <a:lstStyle>
            <a:lvl1pPr algn="l">
              <a:defRPr sz="1800"/>
            </a:lvl1pPr>
          </a:lstStyle>
          <a:p>
            <a:endParaRPr lang="nl-NL"/>
          </a:p>
        </p:txBody>
      </p:sp>
      <p:sp>
        <p:nvSpPr>
          <p:cNvPr id="7" name="Slide Number Placeholder 6"/>
          <p:cNvSpPr>
            <a:spLocks noGrp="1"/>
          </p:cNvSpPr>
          <p:nvPr>
            <p:ph type="sldNum" sz="quarter" idx="5"/>
          </p:nvPr>
        </p:nvSpPr>
        <p:spPr>
          <a:xfrm>
            <a:off x="5622798" y="13584217"/>
            <a:ext cx="4301543" cy="717572"/>
          </a:xfrm>
          <a:prstGeom prst="rect">
            <a:avLst/>
          </a:prstGeom>
        </p:spPr>
        <p:txBody>
          <a:bodyPr vert="horz" lIns="138440" tIns="69220" rIns="138440" bIns="69220" rtlCol="0" anchor="b"/>
          <a:lstStyle>
            <a:lvl1pPr algn="r">
              <a:defRPr sz="1800"/>
            </a:lvl1pPr>
          </a:lstStyle>
          <a:p>
            <a:fld id="{D49DE333-E854-4779-A9BB-9734AEBDDB6D}" type="slidenum">
              <a:rPr lang="nl-NL" smtClean="0"/>
              <a:t>‹nr.›</a:t>
            </a:fld>
            <a:endParaRPr lang="nl-NL"/>
          </a:p>
        </p:txBody>
      </p:sp>
    </p:spTree>
    <p:extLst>
      <p:ext uri="{BB962C8B-B14F-4D97-AF65-F5344CB8AC3E}">
        <p14:creationId xmlns:p14="http://schemas.microsoft.com/office/powerpoint/2010/main" val="334031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Ik mag jullie wat vertellen over de belevingsmonitor ov-knooppunten: het onderzoek dat we vorig jaar voor het eerst gehouden hebben.</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a:t>
            </a:fld>
            <a:endParaRPr lang="nl-NL"/>
          </a:p>
        </p:txBody>
      </p:sp>
    </p:spTree>
    <p:extLst>
      <p:ext uri="{BB962C8B-B14F-4D97-AF65-F5344CB8AC3E}">
        <p14:creationId xmlns:p14="http://schemas.microsoft.com/office/powerpoint/2010/main" val="348714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Kanttekening bij lage cijfers deelmobiliteit:</a:t>
            </a:r>
          </a:p>
          <a:p>
            <a:r>
              <a:rPr lang="nl-NL"/>
              <a:t>Er is gevraagd of er voldoende deelfietsen/scooters/auto’s beschikbaar zijn. Op sommige knooppunten zijn bepaalde typen deelmobiliteit helemaal NIET aanwezig dus dat maakt de vraag wat lastig te interpreteren. De vraagstelling wordt aangepast in de enquête van de belevingsmonitor in de ronde die nu loopt.</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11</a:t>
            </a:fld>
            <a:endParaRPr lang="nl-NL"/>
          </a:p>
        </p:txBody>
      </p:sp>
    </p:spTree>
    <p:extLst>
      <p:ext uri="{BB962C8B-B14F-4D97-AF65-F5344CB8AC3E}">
        <p14:creationId xmlns:p14="http://schemas.microsoft.com/office/powerpoint/2010/main" val="194095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12</a:t>
            </a:fld>
            <a:endParaRPr lang="nl-NL"/>
          </a:p>
        </p:txBody>
      </p:sp>
    </p:spTree>
    <p:extLst>
      <p:ext uri="{BB962C8B-B14F-4D97-AF65-F5344CB8AC3E}">
        <p14:creationId xmlns:p14="http://schemas.microsoft.com/office/powerpoint/2010/main" val="394668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Benoemen scores schoon toilet geven vertekend beeld: is ook gevraagd op knooppunten zónder toilet. Was een fout en wordt in </a:t>
            </a:r>
            <a:r>
              <a:rPr lang="nl-NL" err="1"/>
              <a:t>onderzoeksronde</a:t>
            </a:r>
            <a:r>
              <a:rPr lang="nl-NL"/>
              <a:t> die nu bezig is voor gecorrigeerd</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13</a:t>
            </a:fld>
            <a:endParaRPr lang="nl-NL"/>
          </a:p>
        </p:txBody>
      </p:sp>
    </p:spTree>
    <p:extLst>
      <p:ext uri="{BB962C8B-B14F-4D97-AF65-F5344CB8AC3E}">
        <p14:creationId xmlns:p14="http://schemas.microsoft.com/office/powerpoint/2010/main" val="289504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Autoparkeerplaatsen zijn mensen minder tevreden over </a:t>
            </a:r>
            <a:r>
              <a:rPr lang="nl-NL">
                <a:sym typeface="Wingdings" panose="05000000000000000000" pitchFamily="2" charset="2"/>
              </a:rPr>
              <a:t> de vraag in hoeverre we dat erg vinden..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Benoemen scores werking roltrap/lift geven vertekend beeld: is ook gevraagd op knooppunten zónder toilet. Was een fout en wordt in </a:t>
            </a:r>
            <a:r>
              <a:rPr lang="nl-NL" err="1"/>
              <a:t>onderzoeksronde</a:t>
            </a:r>
            <a:r>
              <a:rPr lang="nl-NL"/>
              <a:t> die nu bezig is voor gecorrigeerd.</a:t>
            </a:r>
          </a:p>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14</a:t>
            </a:fld>
            <a:endParaRPr lang="nl-NL"/>
          </a:p>
        </p:txBody>
      </p:sp>
    </p:spTree>
    <p:extLst>
      <p:ext uri="{BB962C8B-B14F-4D97-AF65-F5344CB8AC3E}">
        <p14:creationId xmlns:p14="http://schemas.microsoft.com/office/powerpoint/2010/main" val="4008109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Zoals ik eerder zei: primaire functie is op orde, maar knooppunt voegt nog geen kwaliteit toe aan de reis</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15</a:t>
            </a:fld>
            <a:endParaRPr lang="nl-NL"/>
          </a:p>
        </p:txBody>
      </p:sp>
    </p:spTree>
    <p:extLst>
      <p:ext uri="{BB962C8B-B14F-4D97-AF65-F5344CB8AC3E}">
        <p14:creationId xmlns:p14="http://schemas.microsoft.com/office/powerpoint/2010/main" val="75551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Uitkomsten bevestigen onze vermoedens: geen gekke 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Uitkomsten gedeeld met partners; dat zijn dus jullie. Spreekuur gehouden met gemeentes waarin de onderzochte knooppunten vielen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Input voor knooppuntprojecten: zoals André ook al zei: vraag dus zeker subsidie bij ons aan! + we doen ook graag mee in knooppuntprojecten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 Sociale veiligheid: verwijzen naar sessie van Sjors: ontdek zelf wat knelpunten zijn bij sociale veiligheid en wat je er aan kan doen.</a:t>
            </a:r>
          </a:p>
          <a:p>
            <a:r>
              <a:rPr lang="nl-NL"/>
              <a:t>- Sfeer/comfort: verwijzen naar presentatie Guido die net is geweest. Sfeer en comfort zit daar in voor wat betreft de optionele voorzieningen die maatwerk vragen. We hebben vaak de neiging het alleen over de functionaliteit te hebben, maar moeten ook aandacht hebben voor hoe het eruit ziet en voor welke zaken (waaronder bepaalde voorzieningen) bijdragen aan bepaald gevoel van sfeer en comfort. </a:t>
            </a:r>
          </a:p>
          <a:p>
            <a:r>
              <a:rPr lang="nl-NL"/>
              <a:t>- Deelmobiliteit: verwijzen naar sessie van Wouter</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16</a:t>
            </a:fld>
            <a:endParaRPr lang="nl-NL"/>
          </a:p>
        </p:txBody>
      </p:sp>
    </p:spTree>
    <p:extLst>
      <p:ext uri="{BB962C8B-B14F-4D97-AF65-F5344CB8AC3E}">
        <p14:creationId xmlns:p14="http://schemas.microsoft.com/office/powerpoint/2010/main" val="257802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17</a:t>
            </a:fld>
            <a:endParaRPr lang="nl-NL"/>
          </a:p>
        </p:txBody>
      </p:sp>
    </p:spTree>
    <p:extLst>
      <p:ext uri="{BB962C8B-B14F-4D97-AF65-F5344CB8AC3E}">
        <p14:creationId xmlns:p14="http://schemas.microsoft.com/office/powerpoint/2010/main" val="278638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Vragen mag ook tussendoor</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2</a:t>
            </a:fld>
            <a:endParaRPr lang="nl-NL"/>
          </a:p>
        </p:txBody>
      </p:sp>
    </p:spTree>
    <p:extLst>
      <p:ext uri="{BB962C8B-B14F-4D97-AF65-F5344CB8AC3E}">
        <p14:creationId xmlns:p14="http://schemas.microsoft.com/office/powerpoint/2010/main" val="386047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Schouw: tellingen fiets- en autoparkeerplaatsen + bezettingsgraad. Voorzieningen wel/niet aanwezig. Meubilair op haltes wel/niet kapot. Dat soort objectieve informatie.</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3</a:t>
            </a:fld>
            <a:endParaRPr lang="nl-NL"/>
          </a:p>
        </p:txBody>
      </p:sp>
    </p:spTree>
    <p:extLst>
      <p:ext uri="{BB962C8B-B14F-4D97-AF65-F5344CB8AC3E}">
        <p14:creationId xmlns:p14="http://schemas.microsoft.com/office/powerpoint/2010/main" val="3429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Najaar enquêtes= okt &amp; nov</a:t>
            </a:r>
          </a:p>
          <a:p>
            <a:endParaRPr lang="nl-NL"/>
          </a:p>
          <a:p>
            <a:r>
              <a:rPr lang="nl-NL"/>
              <a:t>Resultaten voor iedereen beschikbaar </a:t>
            </a:r>
            <a:r>
              <a:rPr lang="nl-NL">
                <a:sym typeface="Wingdings" panose="05000000000000000000" pitchFamily="2" charset="2"/>
              </a:rPr>
              <a:t> gedeeld met partners + online voor iedereen te raadplegen in Knooppunten Dashboard</a:t>
            </a:r>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4</a:t>
            </a:fld>
            <a:endParaRPr lang="nl-NL"/>
          </a:p>
        </p:txBody>
      </p:sp>
    </p:spTree>
    <p:extLst>
      <p:ext uri="{BB962C8B-B14F-4D97-AF65-F5344CB8AC3E}">
        <p14:creationId xmlns:p14="http://schemas.microsoft.com/office/powerpoint/2010/main" val="36670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Alle gemeentes zijn vooraf ingelicht</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5</a:t>
            </a:fld>
            <a:endParaRPr lang="nl-NL"/>
          </a:p>
        </p:txBody>
      </p:sp>
    </p:spTree>
    <p:extLst>
      <p:ext uri="{BB962C8B-B14F-4D97-AF65-F5344CB8AC3E}">
        <p14:creationId xmlns:p14="http://schemas.microsoft.com/office/powerpoint/2010/main" val="350912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rest in 2026. En dan is de nulmeting voor alle knooppunten klaar.</a:t>
            </a:r>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6</a:t>
            </a:fld>
            <a:endParaRPr lang="nl-NL"/>
          </a:p>
        </p:txBody>
      </p:sp>
    </p:spTree>
    <p:extLst>
      <p:ext uri="{BB962C8B-B14F-4D97-AF65-F5344CB8AC3E}">
        <p14:creationId xmlns:p14="http://schemas.microsoft.com/office/powerpoint/2010/main" val="150055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7</a:t>
            </a:fld>
            <a:endParaRPr lang="nl-NL"/>
          </a:p>
        </p:txBody>
      </p:sp>
    </p:spTree>
    <p:extLst>
      <p:ext uri="{BB962C8B-B14F-4D97-AF65-F5344CB8AC3E}">
        <p14:creationId xmlns:p14="http://schemas.microsoft.com/office/powerpoint/2010/main" val="382369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Waarom Zeist Busstation hoge score:</a:t>
            </a:r>
          </a:p>
          <a:p>
            <a:pPr marL="171450" indent="-171450">
              <a:buFontTx/>
              <a:buChar char="-"/>
            </a:pPr>
            <a:r>
              <a:rPr lang="nl-NL" b="0"/>
              <a:t>Gevoel van veiligheid is goed, zelfs in de avonduren (&gt;7)</a:t>
            </a:r>
          </a:p>
          <a:p>
            <a:pPr marL="171450" indent="-171450">
              <a:buFontTx/>
              <a:buChar char="-"/>
            </a:pPr>
            <a:r>
              <a:rPr lang="nl-NL" b="0"/>
              <a:t>Schoon en netjes (7,5)</a:t>
            </a:r>
          </a:p>
          <a:p>
            <a:pPr marL="171450" indent="-171450">
              <a:buFontTx/>
              <a:buChar char="-"/>
            </a:pPr>
            <a:r>
              <a:rPr lang="nl-NL" b="0"/>
              <a:t>Reisinformatie, bewegwijzering en loopafstanden scoren allemaal rond de 8</a:t>
            </a:r>
          </a:p>
          <a:p>
            <a:pPr marL="171450" indent="-171450">
              <a:buFontTx/>
              <a:buChar char="-"/>
            </a:pPr>
            <a:r>
              <a:rPr lang="nl-NL" b="0"/>
              <a:t>Wachtruimte comfortabel en genoeg beschutting</a:t>
            </a:r>
          </a:p>
          <a:p>
            <a:pPr marL="171450" indent="-171450">
              <a:buFontTx/>
              <a:buChar char="-"/>
            </a:pPr>
            <a:r>
              <a:rPr lang="nl-NL" b="0"/>
              <a:t>Aanbod en betrouwbaarheid ov &gt;7</a:t>
            </a:r>
          </a:p>
          <a:p>
            <a:pPr marL="171450" indent="-171450">
              <a:buFontTx/>
              <a:buChar char="-"/>
            </a:pPr>
            <a:r>
              <a:rPr lang="nl-NL" b="0"/>
              <a:t>Sfeer en aantrekkelijkheid rond de 7 terwijl gemiddeld knooppunten daar rond de 6 scoren</a:t>
            </a:r>
          </a:p>
          <a:p>
            <a:pPr marL="171450" indent="-171450">
              <a:buFontTx/>
              <a:buChar char="-"/>
            </a:pPr>
            <a:r>
              <a:rPr lang="nl-NL" b="0"/>
              <a:t>Enige minpunten zijn bereikbaarheid per auto en autoparkeerplaatsen</a:t>
            </a:r>
          </a:p>
          <a:p>
            <a:pPr marL="171450" indent="-171450">
              <a:buFontTx/>
              <a:buChar char="-"/>
            </a:pPr>
            <a:endParaRPr lang="nl-NL" b="0"/>
          </a:p>
          <a:p>
            <a:pPr marL="0" indent="0">
              <a:buFontTx/>
              <a:buNone/>
            </a:pPr>
            <a:r>
              <a:rPr lang="nl-NL" b="1"/>
              <a:t>Waarom Soesterberg P&amp;R lage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a:t>- Veiligheid avonduren en verlichting onvoldoende (tussen de 4,8-5,1)</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a:t>- Beschutting en comfort wachtruimtes onvoldoende (rond de 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a:t>Bewegwijzering voorzieningen onvoldoende (5,8)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a:t>Toegankelijkheid minder validen onvoldoende (5,5)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a:t>Aanbod deelmobiliteit onvoldoende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a:t>- Sfeer en aantrekkelijkheid knooppunt + omgeving zwaar onvoldoende (tussen de 4,2-4,7)</a:t>
            </a:r>
          </a:p>
          <a:p>
            <a:pPr marL="0" indent="0">
              <a:buFontTx/>
              <a:buNone/>
            </a:pPr>
            <a:endParaRPr lang="nl-NL" b="0"/>
          </a:p>
          <a:p>
            <a:pPr marL="0" indent="0">
              <a:buFontTx/>
              <a:buNone/>
            </a:pPr>
            <a:r>
              <a:rPr lang="nl-NL" b="0" u="sng">
                <a:sym typeface="Wingdings" panose="05000000000000000000" pitchFamily="2" charset="2"/>
              </a:rPr>
              <a:t> Project om Soesterberg P+R te verbeteren loopt. Rijkswaterstaat druk met plannen maken. Ook gemeente en provincie betrokken. </a:t>
            </a:r>
            <a:r>
              <a:rPr lang="nl-NL" b="1" u="sng">
                <a:highlight>
                  <a:srgbClr val="FFFF00"/>
                </a:highlight>
                <a:sym typeface="Wingdings" panose="05000000000000000000" pitchFamily="2" charset="2"/>
              </a:rPr>
              <a:t>Uitkomsten van onze belevingsmonitor worden meegenomen in de plannen</a:t>
            </a:r>
            <a:r>
              <a:rPr lang="nl-NL" b="0" u="sng">
                <a:highlight>
                  <a:srgbClr val="FFFF00"/>
                </a:highlight>
                <a:sym typeface="Wingdings" panose="05000000000000000000" pitchFamily="2" charset="2"/>
              </a:rPr>
              <a:t>. </a:t>
            </a:r>
            <a:r>
              <a:rPr lang="nl-NL" b="0" u="sng">
                <a:sym typeface="Wingdings" panose="05000000000000000000" pitchFamily="2" charset="2"/>
              </a:rPr>
              <a:t>Verder maken we werk met werk door een kruispuntproject ten noorden van de P+R waar we op verzoek van de gemeente een </a:t>
            </a:r>
            <a:r>
              <a:rPr lang="nl-NL" b="0" u="sng" err="1">
                <a:sym typeface="Wingdings" panose="05000000000000000000" pitchFamily="2" charset="2"/>
              </a:rPr>
              <a:t>oa</a:t>
            </a:r>
            <a:r>
              <a:rPr lang="nl-NL" b="0" u="sng">
                <a:sym typeface="Wingdings" panose="05000000000000000000" pitchFamily="2" charset="2"/>
              </a:rPr>
              <a:t> een voetpad aanleggen richting het bedrijventerrein.  </a:t>
            </a:r>
            <a:r>
              <a:rPr lang="nl-NL" b="1" u="sng">
                <a:solidFill>
                  <a:srgbClr val="FF0000"/>
                </a:solidFill>
                <a:sym typeface="Wingdings" panose="05000000000000000000" pitchFamily="2" charset="2"/>
              </a:rPr>
              <a:t>Guido checkt de status bij RWS op 3/11!</a:t>
            </a:r>
            <a:endParaRPr lang="nl-NL" b="1" u="sng">
              <a:solidFill>
                <a:srgbClr val="FF0000"/>
              </a:solidFill>
            </a:endParaRPr>
          </a:p>
          <a:p>
            <a:pPr marL="0" indent="0">
              <a:buFontTx/>
              <a:buNone/>
            </a:pPr>
            <a:endParaRPr lang="nl-NL" b="0"/>
          </a:p>
          <a:p>
            <a:pPr marL="0" indent="0">
              <a:buFontTx/>
              <a:buNone/>
            </a:pPr>
            <a:endParaRPr lang="nl-NL" b="0"/>
          </a:p>
          <a:p>
            <a:pPr marL="0" indent="0">
              <a:buFontTx/>
              <a:buNone/>
            </a:pPr>
            <a:r>
              <a:rPr lang="nl-NL" b="1"/>
              <a:t>Waarom Meerkerk lage score:</a:t>
            </a:r>
          </a:p>
          <a:p>
            <a:pPr marL="171450" indent="-171450">
              <a:buFontTx/>
              <a:buChar char="-"/>
            </a:pPr>
            <a:r>
              <a:rPr lang="nl-NL" b="0"/>
              <a:t>Veiligheid avonduren en verlichting zwaar onvoldoende (rond de 4)</a:t>
            </a:r>
          </a:p>
          <a:p>
            <a:pPr marL="171450" indent="-171450">
              <a:buFontTx/>
              <a:buChar char="-"/>
            </a:pPr>
            <a:r>
              <a:rPr lang="nl-NL" b="0"/>
              <a:t>Beschutting en comfort wachtruimtes onvoldoende (rond de 5)</a:t>
            </a:r>
          </a:p>
          <a:p>
            <a:pPr marL="171450" indent="-171450">
              <a:buFontTx/>
              <a:buChar char="-"/>
            </a:pPr>
            <a:r>
              <a:rPr lang="nl-NL" b="0"/>
              <a:t>Netheid onvoldoende (5,4)</a:t>
            </a:r>
          </a:p>
          <a:p>
            <a:pPr marL="171450" indent="-171450">
              <a:buFontTx/>
              <a:buChar char="-"/>
            </a:pPr>
            <a:r>
              <a:rPr lang="nl-NL" b="0"/>
              <a:t>Toegankelijkheid minder validen onvoldoende (5,1)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a:t>Aanbod deelmobiliteit onvoldoende</a:t>
            </a:r>
          </a:p>
          <a:p>
            <a:pPr marL="171450" indent="-171450">
              <a:buFontTx/>
              <a:buChar char="-"/>
            </a:pPr>
            <a:r>
              <a:rPr lang="nl-NL" b="0"/>
              <a:t>Sfeer en aantrekkelijkheid knooppunt + omgeving onvoldoende (tussen de 4,7-5,4)</a:t>
            </a:r>
          </a:p>
          <a:p>
            <a:endParaRPr lang="nl-NL" b="1"/>
          </a:p>
          <a:p>
            <a:r>
              <a:rPr lang="nl-NL" b="0" u="sng">
                <a:sym typeface="Wingdings" panose="05000000000000000000" pitchFamily="2" charset="2"/>
              </a:rPr>
              <a:t> Voor de hub Meerkerk is een ontwerp gemaakt om deze een upgrade te geven (in het kader van het traject om de corridor Breda-Gorinchem-Utrecht te verbeteren). Momenteel de financiering in kaart aan het brengen.</a:t>
            </a:r>
            <a:endParaRPr lang="nl-NL" b="0" u="sng"/>
          </a:p>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8</a:t>
            </a:fld>
            <a:endParaRPr lang="nl-NL"/>
          </a:p>
        </p:txBody>
      </p:sp>
    </p:spTree>
    <p:extLst>
      <p:ext uri="{BB962C8B-B14F-4D97-AF65-F5344CB8AC3E}">
        <p14:creationId xmlns:p14="http://schemas.microsoft.com/office/powerpoint/2010/main" val="115397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DE333-E854-4779-A9BB-9734AEBDDB6D}" type="slidenum">
              <a:rPr lang="nl-NL" smtClean="0"/>
              <a:t>9</a:t>
            </a:fld>
            <a:endParaRPr lang="nl-NL"/>
          </a:p>
        </p:txBody>
      </p:sp>
    </p:spTree>
    <p:extLst>
      <p:ext uri="{BB962C8B-B14F-4D97-AF65-F5344CB8AC3E}">
        <p14:creationId xmlns:p14="http://schemas.microsoft.com/office/powerpoint/2010/main" val="1608910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B01EFD62-4C47-4A18-54EC-FD0032BA486A}"/>
              </a:ext>
            </a:extLst>
          </p:cNvPr>
          <p:cNvSpPr>
            <a:spLocks noGrp="1"/>
          </p:cNvSpPr>
          <p:nvPr>
            <p:ph type="pic" sz="quarter" idx="15" hasCustomPrompt="1"/>
          </p:nvPr>
        </p:nvSpPr>
        <p:spPr>
          <a:xfrm>
            <a:off x="0" y="1006475"/>
            <a:ext cx="5891212" cy="5851525"/>
          </a:xfrm>
          <a:solidFill>
            <a:schemeClr val="bg1">
              <a:lumMod val="95000"/>
            </a:schemeClr>
          </a:solidFill>
          <a:ln>
            <a:noFill/>
          </a:ln>
        </p:spPr>
        <p:txBody>
          <a:bodyPr tIns="548640">
            <a:noAutofit/>
          </a:bodyPr>
          <a:lstStyle>
            <a:lvl1pPr algn="ctr">
              <a:defRPr/>
            </a:lvl1pPr>
          </a:lstStyle>
          <a:p>
            <a:r>
              <a:rPr lang="nl-NL"/>
              <a:t>Beeld</a:t>
            </a:r>
          </a:p>
        </p:txBody>
      </p:sp>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23" name="Rectangle 22">
            <a:extLst>
              <a:ext uri="{FF2B5EF4-FFF2-40B4-BE49-F238E27FC236}">
                <a16:creationId xmlns:a16="http://schemas.microsoft.com/office/drawing/2014/main" id="{3A7FE2F3-434B-9B39-41FD-6416FFD6DCFA}"/>
              </a:ext>
            </a:extLst>
          </p:cNvPr>
          <p:cNvSpPr/>
          <p:nvPr userDrawn="1"/>
        </p:nvSpPr>
        <p:spPr>
          <a:xfrm>
            <a:off x="5891212" y="1006475"/>
            <a:ext cx="6300787" cy="5850873"/>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extLst>
              <a:ext uri="{FF2B5EF4-FFF2-40B4-BE49-F238E27FC236}">
                <a16:creationId xmlns:a16="http://schemas.microsoft.com/office/drawing/2014/main" id="{170112B8-5418-2E79-E4B0-84122F10F389}"/>
              </a:ext>
            </a:extLst>
          </p:cNvPr>
          <p:cNvSpPr/>
          <p:nvPr userDrawn="1"/>
        </p:nvSpPr>
        <p:spPr>
          <a:xfrm>
            <a:off x="11656219" y="1006475"/>
            <a:ext cx="535780" cy="5850873"/>
          </a:xfrm>
          <a:prstGeom prst="rect">
            <a:avLst/>
          </a:prstGeom>
          <a:solidFill>
            <a:srgbClr val="C0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6904387" y="2088196"/>
            <a:ext cx="3998075"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25" name="Subtitle 2">
            <a:extLst>
              <a:ext uri="{FF2B5EF4-FFF2-40B4-BE49-F238E27FC236}">
                <a16:creationId xmlns:a16="http://schemas.microsoft.com/office/drawing/2014/main" id="{AC5AF928-92C9-5084-CE94-67678F82DCF6}"/>
              </a:ext>
            </a:extLst>
          </p:cNvPr>
          <p:cNvSpPr>
            <a:spLocks noGrp="1"/>
          </p:cNvSpPr>
          <p:nvPr>
            <p:ph type="subTitle" idx="1" hasCustomPrompt="1"/>
          </p:nvPr>
        </p:nvSpPr>
        <p:spPr>
          <a:xfrm>
            <a:off x="6904386" y="3352842"/>
            <a:ext cx="3998074" cy="436538"/>
          </a:xfrm>
        </p:spPr>
        <p:txBody>
          <a:bodyPr lIns="0" tIns="0" rIns="0" bIns="0">
            <a:noAutofit/>
          </a:bodyPr>
          <a:lstStyle>
            <a:lvl1pPr marL="0" indent="0" algn="l">
              <a:lnSpc>
                <a:spcPct val="100000"/>
              </a:lnSpc>
              <a:spcBef>
                <a:spcPts val="0"/>
              </a:spcBef>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6892374" y="4051249"/>
            <a:ext cx="4010085"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6892374" y="4911641"/>
            <a:ext cx="4010085"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Tree>
    <p:extLst>
      <p:ext uri="{BB962C8B-B14F-4D97-AF65-F5344CB8AC3E}">
        <p14:creationId xmlns:p14="http://schemas.microsoft.com/office/powerpoint/2010/main" val="265398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436C29-E2FD-22BE-333C-34592EB677F1}"/>
              </a:ext>
            </a:extLst>
          </p:cNvPr>
          <p:cNvSpPr/>
          <p:nvPr userDrawn="1"/>
        </p:nvSpPr>
        <p:spPr>
          <a:xfrm>
            <a:off x="0" y="-2716"/>
            <a:ext cx="4859862" cy="4896186"/>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a:extLst>
              <a:ext uri="{FF2B5EF4-FFF2-40B4-BE49-F238E27FC236}">
                <a16:creationId xmlns:a16="http://schemas.microsoft.com/office/drawing/2014/main" id="{6EF4AE9E-0B68-A1AA-8E93-338E82100DB7}"/>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16" name="Text Placeholder 15">
            <a:extLst>
              <a:ext uri="{FF2B5EF4-FFF2-40B4-BE49-F238E27FC236}">
                <a16:creationId xmlns:a16="http://schemas.microsoft.com/office/drawing/2014/main" id="{4C129A4A-DD75-0CC7-ED67-4DB07076CF0D}"/>
              </a:ext>
            </a:extLst>
          </p:cNvPr>
          <p:cNvSpPr>
            <a:spLocks noGrp="1"/>
          </p:cNvSpPr>
          <p:nvPr>
            <p:ph type="body" sz="quarter" idx="13" hasCustomPrompt="1"/>
          </p:nvPr>
        </p:nvSpPr>
        <p:spPr>
          <a:xfrm>
            <a:off x="6037944" y="942181"/>
            <a:ext cx="5315856" cy="3336925"/>
          </a:xfrm>
        </p:spPr>
        <p:txBody>
          <a:bodyPr lIns="0" tIns="0" rIns="0" bIns="0">
            <a:noAutofit/>
          </a:bodyPr>
          <a:lstStyle>
            <a:lvl1pPr marL="0" indent="0">
              <a:lnSpc>
                <a:spcPct val="100000"/>
              </a:lnSpc>
              <a:spcBef>
                <a:spcPts val="0"/>
              </a:spcBef>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Lorem ipsum dolor sit amet, consectetuer adipiscing elit. Maecenas porttitor congue massa. </a:t>
            </a:r>
            <a:endParaRPr lang="nl-NL"/>
          </a:p>
        </p:txBody>
      </p:sp>
      <p:sp>
        <p:nvSpPr>
          <p:cNvPr id="23" name="Footer Placeholder 4">
            <a:extLst>
              <a:ext uri="{FF2B5EF4-FFF2-40B4-BE49-F238E27FC236}">
                <a16:creationId xmlns:a16="http://schemas.microsoft.com/office/drawing/2014/main" id="{80B440DD-E7A2-4AE2-3D18-D6BE0A10046F}"/>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Tree>
    <p:extLst>
      <p:ext uri="{BB962C8B-B14F-4D97-AF65-F5344CB8AC3E}">
        <p14:creationId xmlns:p14="http://schemas.microsoft.com/office/powerpoint/2010/main" val="308489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eld I">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510895D2-DF77-D354-3D32-4B4801CF04F8}"/>
              </a:ext>
            </a:extLst>
          </p:cNvPr>
          <p:cNvSpPr>
            <a:spLocks noGrp="1"/>
          </p:cNvSpPr>
          <p:nvPr>
            <p:ph type="pic" sz="quarter" idx="15" hasCustomPrompt="1"/>
          </p:nvPr>
        </p:nvSpPr>
        <p:spPr>
          <a:xfrm>
            <a:off x="1003126" y="1"/>
            <a:ext cx="10223673" cy="5901534"/>
          </a:xfrm>
          <a:solidFill>
            <a:schemeClr val="bg1">
              <a:lumMod val="95000"/>
            </a:schemeClr>
          </a:solidFill>
        </p:spPr>
        <p:txBody>
          <a:bodyPr tIns="548640">
            <a:noAutofit/>
          </a:bodyPr>
          <a:lstStyle>
            <a:lvl1pPr algn="ctr">
              <a:defRPr/>
            </a:lvl1pPr>
          </a:lstStyle>
          <a:p>
            <a:r>
              <a:rPr lang="nl-NL"/>
              <a:t>Beeld</a:t>
            </a:r>
          </a:p>
        </p:txBody>
      </p:sp>
      <p:sp>
        <p:nvSpPr>
          <p:cNvPr id="5" name="Slide Number Placeholder 5">
            <a:extLst>
              <a:ext uri="{FF2B5EF4-FFF2-40B4-BE49-F238E27FC236}">
                <a16:creationId xmlns:a16="http://schemas.microsoft.com/office/drawing/2014/main" id="{DBE0AF29-E65B-5E9F-B20C-CE73EE2BB88B}"/>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7" name="Footer Placeholder 4">
            <a:extLst>
              <a:ext uri="{FF2B5EF4-FFF2-40B4-BE49-F238E27FC236}">
                <a16:creationId xmlns:a16="http://schemas.microsoft.com/office/drawing/2014/main" id="{2F1FDC14-A3B4-A506-1317-D88850B308AB}"/>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Tree>
    <p:extLst>
      <p:ext uri="{BB962C8B-B14F-4D97-AF65-F5344CB8AC3E}">
        <p14:creationId xmlns:p14="http://schemas.microsoft.com/office/powerpoint/2010/main" val="125637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Beeld I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10" name="Picture Placeholder 3">
            <a:extLst>
              <a:ext uri="{FF2B5EF4-FFF2-40B4-BE49-F238E27FC236}">
                <a16:creationId xmlns:a16="http://schemas.microsoft.com/office/drawing/2014/main" id="{D7F971A5-3FD0-BB61-0B20-272AECC83138}"/>
              </a:ext>
            </a:extLst>
          </p:cNvPr>
          <p:cNvSpPr>
            <a:spLocks noGrp="1"/>
          </p:cNvSpPr>
          <p:nvPr>
            <p:ph type="pic" sz="quarter" idx="15" hasCustomPrompt="1"/>
          </p:nvPr>
        </p:nvSpPr>
        <p:spPr>
          <a:xfrm>
            <a:off x="6335033" y="1000124"/>
            <a:ext cx="4891766" cy="4898232"/>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83787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Beeld III">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79CE229-54FA-6B1A-D6E2-814CDED69B96}"/>
              </a:ext>
            </a:extLst>
          </p:cNvPr>
          <p:cNvSpPr>
            <a:spLocks noGrp="1"/>
          </p:cNvSpPr>
          <p:nvPr>
            <p:ph type="pic" sz="quarter" idx="15" hasCustomPrompt="1"/>
          </p:nvPr>
        </p:nvSpPr>
        <p:spPr>
          <a:xfrm>
            <a:off x="6335033" y="1000124"/>
            <a:ext cx="2375973" cy="2374105"/>
          </a:xfrm>
          <a:solidFill>
            <a:schemeClr val="bg1">
              <a:lumMod val="95000"/>
            </a:schemeClr>
          </a:solidFill>
        </p:spPr>
        <p:txBody>
          <a:bodyPr tIns="548640">
            <a:noAutofit/>
          </a:bodyPr>
          <a:lstStyle>
            <a:lvl1pPr algn="ctr">
              <a:defRPr/>
            </a:lvl1pPr>
          </a:lstStyle>
          <a:p>
            <a:r>
              <a:rPr lang="nl-NL"/>
              <a:t>Beeld</a:t>
            </a:r>
          </a:p>
        </p:txBody>
      </p:sp>
      <p:sp>
        <p:nvSpPr>
          <p:cNvPr id="4" name="Picture Placeholder 3">
            <a:extLst>
              <a:ext uri="{FF2B5EF4-FFF2-40B4-BE49-F238E27FC236}">
                <a16:creationId xmlns:a16="http://schemas.microsoft.com/office/drawing/2014/main" id="{CDB3A139-0DA6-FFC2-40DD-D61E8782F97E}"/>
              </a:ext>
            </a:extLst>
          </p:cNvPr>
          <p:cNvSpPr>
            <a:spLocks noGrp="1"/>
          </p:cNvSpPr>
          <p:nvPr>
            <p:ph type="pic" sz="quarter" idx="16" hasCustomPrompt="1"/>
          </p:nvPr>
        </p:nvSpPr>
        <p:spPr>
          <a:xfrm>
            <a:off x="8863918" y="1000124"/>
            <a:ext cx="2375973" cy="2374105"/>
          </a:xfrm>
          <a:solidFill>
            <a:schemeClr val="bg1">
              <a:lumMod val="95000"/>
            </a:schemeClr>
          </a:solidFill>
        </p:spPr>
        <p:txBody>
          <a:bodyPr tIns="548640">
            <a:noAutofit/>
          </a:bodyPr>
          <a:lstStyle>
            <a:lvl1pPr algn="ctr">
              <a:defRPr/>
            </a:lvl1pPr>
          </a:lstStyle>
          <a:p>
            <a:r>
              <a:rPr lang="nl-NL"/>
              <a:t>Beeld</a:t>
            </a:r>
          </a:p>
        </p:txBody>
      </p:sp>
      <p:sp>
        <p:nvSpPr>
          <p:cNvPr id="5" name="Picture Placeholder 3">
            <a:extLst>
              <a:ext uri="{FF2B5EF4-FFF2-40B4-BE49-F238E27FC236}">
                <a16:creationId xmlns:a16="http://schemas.microsoft.com/office/drawing/2014/main" id="{C849F5DA-6FAE-577B-EC28-75BA3B71C6D9}"/>
              </a:ext>
            </a:extLst>
          </p:cNvPr>
          <p:cNvSpPr>
            <a:spLocks noGrp="1"/>
          </p:cNvSpPr>
          <p:nvPr>
            <p:ph type="pic" sz="quarter" idx="17" hasCustomPrompt="1"/>
          </p:nvPr>
        </p:nvSpPr>
        <p:spPr>
          <a:xfrm>
            <a:off x="6335033" y="3524250"/>
            <a:ext cx="2375973" cy="2374105"/>
          </a:xfrm>
          <a:solidFill>
            <a:schemeClr val="bg1">
              <a:lumMod val="95000"/>
            </a:schemeClr>
          </a:solidFill>
        </p:spPr>
        <p:txBody>
          <a:bodyPr tIns="548640">
            <a:noAutofit/>
          </a:bodyPr>
          <a:lstStyle>
            <a:lvl1pPr algn="ctr">
              <a:defRPr/>
            </a:lvl1pPr>
          </a:lstStyle>
          <a:p>
            <a:r>
              <a:rPr lang="nl-NL"/>
              <a:t>Beeld</a:t>
            </a:r>
          </a:p>
        </p:txBody>
      </p:sp>
      <p:sp>
        <p:nvSpPr>
          <p:cNvPr id="6" name="Picture Placeholder 3">
            <a:extLst>
              <a:ext uri="{FF2B5EF4-FFF2-40B4-BE49-F238E27FC236}">
                <a16:creationId xmlns:a16="http://schemas.microsoft.com/office/drawing/2014/main" id="{71B59986-30DD-74B9-A5EE-6CB8EE9947CE}"/>
              </a:ext>
            </a:extLst>
          </p:cNvPr>
          <p:cNvSpPr>
            <a:spLocks noGrp="1"/>
          </p:cNvSpPr>
          <p:nvPr>
            <p:ph type="pic" sz="quarter" idx="18" hasCustomPrompt="1"/>
          </p:nvPr>
        </p:nvSpPr>
        <p:spPr>
          <a:xfrm>
            <a:off x="8863918" y="3524250"/>
            <a:ext cx="2375973" cy="2374105"/>
          </a:xfrm>
          <a:solidFill>
            <a:schemeClr val="bg1">
              <a:lumMod val="95000"/>
            </a:schemeClr>
          </a:solidFill>
        </p:spPr>
        <p:txBody>
          <a:bodyPr tIns="548640">
            <a:noAutofit/>
          </a:bodyPr>
          <a:lstStyle>
            <a:lvl1pPr algn="ctr">
              <a:defRPr/>
            </a:lvl1pPr>
          </a:lstStyle>
          <a:p>
            <a:r>
              <a:rPr lang="nl-NL"/>
              <a:t>Beeld</a:t>
            </a:r>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Tree>
    <p:extLst>
      <p:ext uri="{BB962C8B-B14F-4D97-AF65-F5344CB8AC3E}">
        <p14:creationId xmlns:p14="http://schemas.microsoft.com/office/powerpoint/2010/main" val="305608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eeld IV">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5755AC-46F9-63FD-05CA-C2B96D5E0D98}"/>
              </a:ext>
            </a:extLst>
          </p:cNvPr>
          <p:cNvSpPr/>
          <p:nvPr userDrawn="1"/>
        </p:nvSpPr>
        <p:spPr>
          <a:xfrm>
            <a:off x="6904386" y="-2716"/>
            <a:ext cx="5287613" cy="5252049"/>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6" name="Picture Placeholder 3">
            <a:extLst>
              <a:ext uri="{FF2B5EF4-FFF2-40B4-BE49-F238E27FC236}">
                <a16:creationId xmlns:a16="http://schemas.microsoft.com/office/drawing/2014/main" id="{1064AB29-6729-1C92-6205-9F975CDCECE7}"/>
              </a:ext>
            </a:extLst>
          </p:cNvPr>
          <p:cNvSpPr>
            <a:spLocks noGrp="1"/>
          </p:cNvSpPr>
          <p:nvPr>
            <p:ph type="pic" sz="quarter" idx="15" hasCustomPrompt="1"/>
          </p:nvPr>
        </p:nvSpPr>
        <p:spPr>
          <a:xfrm>
            <a:off x="6335033" y="1000124"/>
            <a:ext cx="4902086" cy="4875531"/>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143789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eeld V">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5755AC-46F9-63FD-05CA-C2B96D5E0D98}"/>
              </a:ext>
            </a:extLst>
          </p:cNvPr>
          <p:cNvSpPr/>
          <p:nvPr userDrawn="1"/>
        </p:nvSpPr>
        <p:spPr>
          <a:xfrm>
            <a:off x="6904386" y="-2716"/>
            <a:ext cx="5287613" cy="5252049"/>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2" name="Picture Placeholder 3">
            <a:extLst>
              <a:ext uri="{FF2B5EF4-FFF2-40B4-BE49-F238E27FC236}">
                <a16:creationId xmlns:a16="http://schemas.microsoft.com/office/drawing/2014/main" id="{22FA2EAC-637D-5C77-4A97-64C2FD65BED6}"/>
              </a:ext>
            </a:extLst>
          </p:cNvPr>
          <p:cNvSpPr>
            <a:spLocks noGrp="1"/>
          </p:cNvSpPr>
          <p:nvPr>
            <p:ph type="pic" sz="quarter" idx="15" hasCustomPrompt="1"/>
          </p:nvPr>
        </p:nvSpPr>
        <p:spPr>
          <a:xfrm>
            <a:off x="6335033" y="1000124"/>
            <a:ext cx="2375973" cy="2374105"/>
          </a:xfrm>
          <a:solidFill>
            <a:schemeClr val="bg1">
              <a:lumMod val="95000"/>
            </a:schemeClr>
          </a:solidFill>
        </p:spPr>
        <p:txBody>
          <a:bodyPr tIns="548640">
            <a:noAutofit/>
          </a:bodyPr>
          <a:lstStyle>
            <a:lvl1pPr algn="ctr">
              <a:defRPr/>
            </a:lvl1pPr>
          </a:lstStyle>
          <a:p>
            <a:r>
              <a:rPr lang="nl-NL"/>
              <a:t>Beeld</a:t>
            </a:r>
          </a:p>
        </p:txBody>
      </p:sp>
      <p:sp>
        <p:nvSpPr>
          <p:cNvPr id="4" name="Picture Placeholder 3">
            <a:extLst>
              <a:ext uri="{FF2B5EF4-FFF2-40B4-BE49-F238E27FC236}">
                <a16:creationId xmlns:a16="http://schemas.microsoft.com/office/drawing/2014/main" id="{3A372A26-BDB0-ED8F-B5B2-9FC140C863EC}"/>
              </a:ext>
            </a:extLst>
          </p:cNvPr>
          <p:cNvSpPr>
            <a:spLocks noGrp="1"/>
          </p:cNvSpPr>
          <p:nvPr>
            <p:ph type="pic" sz="quarter" idx="16" hasCustomPrompt="1"/>
          </p:nvPr>
        </p:nvSpPr>
        <p:spPr>
          <a:xfrm>
            <a:off x="8863918" y="1000124"/>
            <a:ext cx="2375973" cy="2374105"/>
          </a:xfrm>
          <a:solidFill>
            <a:schemeClr val="bg1">
              <a:lumMod val="95000"/>
            </a:schemeClr>
          </a:solidFill>
        </p:spPr>
        <p:txBody>
          <a:bodyPr tIns="548640">
            <a:noAutofit/>
          </a:bodyPr>
          <a:lstStyle>
            <a:lvl1pPr algn="ctr">
              <a:defRPr/>
            </a:lvl1pPr>
          </a:lstStyle>
          <a:p>
            <a:r>
              <a:rPr lang="nl-NL"/>
              <a:t>Beeld</a:t>
            </a:r>
          </a:p>
        </p:txBody>
      </p:sp>
      <p:sp>
        <p:nvSpPr>
          <p:cNvPr id="5" name="Picture Placeholder 3">
            <a:extLst>
              <a:ext uri="{FF2B5EF4-FFF2-40B4-BE49-F238E27FC236}">
                <a16:creationId xmlns:a16="http://schemas.microsoft.com/office/drawing/2014/main" id="{CBBEB43B-47FB-899B-BECF-D7A9B4D3217B}"/>
              </a:ext>
            </a:extLst>
          </p:cNvPr>
          <p:cNvSpPr>
            <a:spLocks noGrp="1"/>
          </p:cNvSpPr>
          <p:nvPr>
            <p:ph type="pic" sz="quarter" idx="17" hasCustomPrompt="1"/>
          </p:nvPr>
        </p:nvSpPr>
        <p:spPr>
          <a:xfrm>
            <a:off x="6335033" y="3524250"/>
            <a:ext cx="2375973" cy="2374105"/>
          </a:xfrm>
          <a:solidFill>
            <a:schemeClr val="bg1">
              <a:lumMod val="95000"/>
            </a:schemeClr>
          </a:solidFill>
        </p:spPr>
        <p:txBody>
          <a:bodyPr tIns="548640">
            <a:noAutofit/>
          </a:bodyPr>
          <a:lstStyle>
            <a:lvl1pPr algn="ctr">
              <a:defRPr/>
            </a:lvl1pPr>
          </a:lstStyle>
          <a:p>
            <a:r>
              <a:rPr lang="nl-NL"/>
              <a:t>Beeld</a:t>
            </a:r>
          </a:p>
        </p:txBody>
      </p:sp>
      <p:sp>
        <p:nvSpPr>
          <p:cNvPr id="6" name="Picture Placeholder 3">
            <a:extLst>
              <a:ext uri="{FF2B5EF4-FFF2-40B4-BE49-F238E27FC236}">
                <a16:creationId xmlns:a16="http://schemas.microsoft.com/office/drawing/2014/main" id="{B8D2810E-3F9B-5860-AABC-7F904B6EA018}"/>
              </a:ext>
            </a:extLst>
          </p:cNvPr>
          <p:cNvSpPr>
            <a:spLocks noGrp="1"/>
          </p:cNvSpPr>
          <p:nvPr>
            <p:ph type="pic" sz="quarter" idx="18" hasCustomPrompt="1"/>
          </p:nvPr>
        </p:nvSpPr>
        <p:spPr>
          <a:xfrm>
            <a:off x="8863918" y="3524250"/>
            <a:ext cx="2375973" cy="2374105"/>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494588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Beeld VI">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AD37338-3207-818D-386D-3B0B76108350}"/>
              </a:ext>
            </a:extLst>
          </p:cNvPr>
          <p:cNvSpPr/>
          <p:nvPr userDrawn="1"/>
        </p:nvSpPr>
        <p:spPr>
          <a:xfrm>
            <a:off x="1" y="-2716"/>
            <a:ext cx="4848224" cy="4891575"/>
          </a:xfrm>
          <a:prstGeom prst="rect">
            <a:avLst/>
          </a:prstGeom>
          <a:solidFill>
            <a:srgbClr val="00A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6784975"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6784975" y="982345"/>
            <a:ext cx="4902086" cy="732155"/>
          </a:xfrm>
        </p:spPr>
        <p:txBody>
          <a:bodyPr/>
          <a:lstStyle/>
          <a:p>
            <a:r>
              <a:rPr lang="nl-NL"/>
              <a:t>Klik om stijl te bewerken</a:t>
            </a:r>
          </a:p>
        </p:txBody>
      </p:sp>
      <p:sp>
        <p:nvSpPr>
          <p:cNvPr id="4" name="Picture Placeholder 3">
            <a:extLst>
              <a:ext uri="{FF2B5EF4-FFF2-40B4-BE49-F238E27FC236}">
                <a16:creationId xmlns:a16="http://schemas.microsoft.com/office/drawing/2014/main" id="{B0BF9AB4-1356-E6F7-7579-24EEADEC944A}"/>
              </a:ext>
            </a:extLst>
          </p:cNvPr>
          <p:cNvSpPr>
            <a:spLocks noGrp="1"/>
          </p:cNvSpPr>
          <p:nvPr>
            <p:ph type="pic" sz="quarter" idx="15" hasCustomPrompt="1"/>
          </p:nvPr>
        </p:nvSpPr>
        <p:spPr>
          <a:xfrm>
            <a:off x="1014465" y="1000124"/>
            <a:ext cx="4902086" cy="4875531"/>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162058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eeld VII">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BD9259-113D-589A-93BA-086130A627A2}"/>
              </a:ext>
            </a:extLst>
          </p:cNvPr>
          <p:cNvSpPr/>
          <p:nvPr userDrawn="1"/>
        </p:nvSpPr>
        <p:spPr>
          <a:xfrm>
            <a:off x="0" y="-1"/>
            <a:ext cx="6905625" cy="6858001"/>
          </a:xfrm>
          <a:prstGeom prst="rect">
            <a:avLst/>
          </a:prstGeom>
          <a:solidFill>
            <a:srgbClr val="FFE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2346960"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lvl1pPr>
              <a:defRPr>
                <a:solidFill>
                  <a:schemeClr val="tx1"/>
                </a:solidFill>
              </a:defRPr>
            </a:lvl1pPr>
          </a:lstStyle>
          <a:p>
            <a:r>
              <a:rPr lang="nl-NL"/>
              <a:t>Klik om stijl te bewerken</a:t>
            </a:r>
          </a:p>
        </p:txBody>
      </p:sp>
      <p:sp>
        <p:nvSpPr>
          <p:cNvPr id="10" name="Picture Placeholder 3">
            <a:extLst>
              <a:ext uri="{FF2B5EF4-FFF2-40B4-BE49-F238E27FC236}">
                <a16:creationId xmlns:a16="http://schemas.microsoft.com/office/drawing/2014/main" id="{A63B022C-F494-07B8-B2C0-7B4617B4B88B}"/>
              </a:ext>
            </a:extLst>
          </p:cNvPr>
          <p:cNvSpPr>
            <a:spLocks noGrp="1"/>
          </p:cNvSpPr>
          <p:nvPr>
            <p:ph type="pic" sz="quarter" idx="16" hasCustomPrompt="1"/>
          </p:nvPr>
        </p:nvSpPr>
        <p:spPr>
          <a:xfrm>
            <a:off x="6335033" y="1000124"/>
            <a:ext cx="4902086" cy="4875531"/>
          </a:xfrm>
          <a:solidFill>
            <a:schemeClr val="bg1">
              <a:lumMod val="95000"/>
            </a:schemeClr>
          </a:solidFill>
        </p:spPr>
        <p:txBody>
          <a:bodyPr tIns="548640">
            <a:noAutofit/>
          </a:bodyPr>
          <a:lstStyle>
            <a:lvl1pPr algn="ctr">
              <a:defRPr/>
            </a:lvl1pPr>
          </a:lstStyle>
          <a:p>
            <a:r>
              <a:rPr lang="nl-NL"/>
              <a:t>Beeld</a:t>
            </a:r>
          </a:p>
        </p:txBody>
      </p:sp>
      <p:sp>
        <p:nvSpPr>
          <p:cNvPr id="9" name="Content Placeholder 2">
            <a:extLst>
              <a:ext uri="{FF2B5EF4-FFF2-40B4-BE49-F238E27FC236}">
                <a16:creationId xmlns:a16="http://schemas.microsoft.com/office/drawing/2014/main" id="{35E18071-062B-F75F-16AC-0A5C4E719CA6}"/>
              </a:ext>
            </a:extLst>
          </p:cNvPr>
          <p:cNvSpPr>
            <a:spLocks noGrp="1"/>
          </p:cNvSpPr>
          <p:nvPr>
            <p:ph idx="17"/>
          </p:nvPr>
        </p:nvSpPr>
        <p:spPr>
          <a:xfrm>
            <a:off x="3560966" y="2002971"/>
            <a:ext cx="2346960"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015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Beeld VII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88612"/>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9" name="Picture Placeholder 3">
            <a:extLst>
              <a:ext uri="{FF2B5EF4-FFF2-40B4-BE49-F238E27FC236}">
                <a16:creationId xmlns:a16="http://schemas.microsoft.com/office/drawing/2014/main" id="{BA1151A4-26FA-8455-7FA1-06C9E418AF71}"/>
              </a:ext>
            </a:extLst>
          </p:cNvPr>
          <p:cNvSpPr>
            <a:spLocks noGrp="1"/>
          </p:cNvSpPr>
          <p:nvPr>
            <p:ph type="pic" sz="quarter" idx="16" hasCustomPrompt="1"/>
          </p:nvPr>
        </p:nvSpPr>
        <p:spPr>
          <a:xfrm>
            <a:off x="6335032" y="0"/>
            <a:ext cx="5856967" cy="5875655"/>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2670646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Beeld I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5755AC-46F9-63FD-05CA-C2B96D5E0D98}"/>
              </a:ext>
            </a:extLst>
          </p:cNvPr>
          <p:cNvSpPr/>
          <p:nvPr userDrawn="1"/>
        </p:nvSpPr>
        <p:spPr>
          <a:xfrm>
            <a:off x="10223501" y="0"/>
            <a:ext cx="1968500" cy="2005687"/>
          </a:xfrm>
          <a:prstGeom prst="rect">
            <a:avLst/>
          </a:prstGeom>
          <a:solidFill>
            <a:srgbClr val="F5C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6" name="Picture Placeholder 3">
            <a:extLst>
              <a:ext uri="{FF2B5EF4-FFF2-40B4-BE49-F238E27FC236}">
                <a16:creationId xmlns:a16="http://schemas.microsoft.com/office/drawing/2014/main" id="{1064AB29-6729-1C92-6205-9F975CDCECE7}"/>
              </a:ext>
            </a:extLst>
          </p:cNvPr>
          <p:cNvSpPr>
            <a:spLocks noGrp="1"/>
          </p:cNvSpPr>
          <p:nvPr>
            <p:ph type="pic" sz="quarter" idx="15" hasCustomPrompt="1"/>
          </p:nvPr>
        </p:nvSpPr>
        <p:spPr>
          <a:xfrm>
            <a:off x="6335030" y="1000124"/>
            <a:ext cx="4878404" cy="4875531"/>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273247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I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8" name="Rectangle 7">
            <a:extLst>
              <a:ext uri="{FF2B5EF4-FFF2-40B4-BE49-F238E27FC236}">
                <a16:creationId xmlns:a16="http://schemas.microsoft.com/office/drawing/2014/main" id="{57B06B50-BDAD-B80B-C529-795C207E6C6F}"/>
              </a:ext>
            </a:extLst>
          </p:cNvPr>
          <p:cNvSpPr/>
          <p:nvPr userDrawn="1"/>
        </p:nvSpPr>
        <p:spPr>
          <a:xfrm>
            <a:off x="5891212" y="1006475"/>
            <a:ext cx="6300787" cy="58515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4C1BC605-12E2-17E3-240E-880AD6C525F2}"/>
              </a:ext>
            </a:extLst>
          </p:cNvPr>
          <p:cNvSpPr/>
          <p:nvPr userDrawn="1"/>
        </p:nvSpPr>
        <p:spPr>
          <a:xfrm>
            <a:off x="-12010" y="1006475"/>
            <a:ext cx="5903222" cy="585152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B75909F0-4DFB-0EC3-E780-1EBF321A1E4A}"/>
              </a:ext>
            </a:extLst>
          </p:cNvPr>
          <p:cNvSpPr/>
          <p:nvPr userDrawn="1"/>
        </p:nvSpPr>
        <p:spPr>
          <a:xfrm>
            <a:off x="5891212" y="1006475"/>
            <a:ext cx="6288776" cy="5851525"/>
          </a:xfrm>
          <a:prstGeom prst="rect">
            <a:avLst/>
          </a:prstGeom>
          <a:solidFill>
            <a:srgbClr val="008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B499AC1E-0FC9-31D1-33BC-DEE008C42739}"/>
              </a:ext>
            </a:extLst>
          </p:cNvPr>
          <p:cNvSpPr/>
          <p:nvPr userDrawn="1"/>
        </p:nvSpPr>
        <p:spPr>
          <a:xfrm>
            <a:off x="5615940" y="1006475"/>
            <a:ext cx="275271" cy="5851525"/>
          </a:xfrm>
          <a:prstGeom prst="rect">
            <a:avLst/>
          </a:prstGeom>
          <a:solidFill>
            <a:srgbClr val="C0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1323703" y="2088196"/>
            <a:ext cx="3581401"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25" name="Subtitle 2">
            <a:extLst>
              <a:ext uri="{FF2B5EF4-FFF2-40B4-BE49-F238E27FC236}">
                <a16:creationId xmlns:a16="http://schemas.microsoft.com/office/drawing/2014/main" id="{AC5AF928-92C9-5084-CE94-67678F82DCF6}"/>
              </a:ext>
            </a:extLst>
          </p:cNvPr>
          <p:cNvSpPr>
            <a:spLocks noGrp="1"/>
          </p:cNvSpPr>
          <p:nvPr>
            <p:ph type="subTitle" idx="1" hasCustomPrompt="1"/>
          </p:nvPr>
        </p:nvSpPr>
        <p:spPr>
          <a:xfrm>
            <a:off x="1323703" y="3352842"/>
            <a:ext cx="3581400" cy="436538"/>
          </a:xfrm>
        </p:spPr>
        <p:txBody>
          <a:bodyPr lIns="0" tIns="0" rIns="0" bIns="0">
            <a:noAutofit/>
          </a:bodyPr>
          <a:lstStyle>
            <a:lvl1pPr marL="0" indent="0" algn="l">
              <a:lnSpc>
                <a:spcPct val="100000"/>
              </a:lnSpc>
              <a:spcBef>
                <a:spcPts val="0"/>
              </a:spcBef>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1323703" y="4051249"/>
            <a:ext cx="3592160"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1323703" y="4911641"/>
            <a:ext cx="3592160"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5" name="Rectangle 4">
            <a:extLst>
              <a:ext uri="{FF2B5EF4-FFF2-40B4-BE49-F238E27FC236}">
                <a16:creationId xmlns:a16="http://schemas.microsoft.com/office/drawing/2014/main" id="{69F5AA47-A047-2E54-73DF-334663B4FEC4}"/>
              </a:ext>
            </a:extLst>
          </p:cNvPr>
          <p:cNvSpPr/>
          <p:nvPr userDrawn="1"/>
        </p:nvSpPr>
        <p:spPr>
          <a:xfrm>
            <a:off x="11509829" y="1006475"/>
            <a:ext cx="682170" cy="5850873"/>
          </a:xfrm>
          <a:prstGeom prst="rect">
            <a:avLst/>
          </a:prstGeom>
          <a:solidFill>
            <a:srgbClr val="00A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cture Placeholder 3">
            <a:extLst>
              <a:ext uri="{FF2B5EF4-FFF2-40B4-BE49-F238E27FC236}">
                <a16:creationId xmlns:a16="http://schemas.microsoft.com/office/drawing/2014/main" id="{FD5B0994-F8C1-F15B-BCFC-678A75A5C826}"/>
              </a:ext>
            </a:extLst>
          </p:cNvPr>
          <p:cNvSpPr>
            <a:spLocks noGrp="1"/>
          </p:cNvSpPr>
          <p:nvPr>
            <p:ph type="pic" sz="quarter" idx="15" hasCustomPrompt="1"/>
          </p:nvPr>
        </p:nvSpPr>
        <p:spPr>
          <a:xfrm>
            <a:off x="7473909" y="1006475"/>
            <a:ext cx="4023909" cy="4046305"/>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406322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Beeld 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5755AC-46F9-63FD-05CA-C2B96D5E0D98}"/>
              </a:ext>
            </a:extLst>
          </p:cNvPr>
          <p:cNvSpPr/>
          <p:nvPr userDrawn="1"/>
        </p:nvSpPr>
        <p:spPr>
          <a:xfrm>
            <a:off x="0" y="0"/>
            <a:ext cx="1968500" cy="2005687"/>
          </a:xfrm>
          <a:prstGeom prst="rect">
            <a:avLst/>
          </a:prstGeom>
          <a:solidFill>
            <a:srgbClr val="F5C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6362700" y="2002971"/>
            <a:ext cx="4733926"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Picture Placeholder 3">
            <a:extLst>
              <a:ext uri="{FF2B5EF4-FFF2-40B4-BE49-F238E27FC236}">
                <a16:creationId xmlns:a16="http://schemas.microsoft.com/office/drawing/2014/main" id="{07E4681B-67E8-1035-2567-EF85EB2F786D}"/>
              </a:ext>
            </a:extLst>
          </p:cNvPr>
          <p:cNvSpPr>
            <a:spLocks noGrp="1"/>
          </p:cNvSpPr>
          <p:nvPr>
            <p:ph type="pic" sz="quarter" idx="16" hasCustomPrompt="1"/>
          </p:nvPr>
        </p:nvSpPr>
        <p:spPr>
          <a:xfrm>
            <a:off x="726559" y="982345"/>
            <a:ext cx="4896193" cy="4893310"/>
          </a:xfrm>
          <a:solidFill>
            <a:schemeClr val="bg1">
              <a:lumMod val="95000"/>
            </a:schemeClr>
          </a:solidFill>
        </p:spPr>
        <p:txBody>
          <a:bodyPr tIns="548640">
            <a:noAutofit/>
          </a:bodyPr>
          <a:lstStyle>
            <a:lvl1pPr algn="ctr">
              <a:defRPr/>
            </a:lvl1pPr>
          </a:lstStyle>
          <a:p>
            <a:r>
              <a:rPr lang="nl-NL"/>
              <a:t>Beeld</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6362700" y="982345"/>
            <a:ext cx="4733926" cy="732155"/>
          </a:xfrm>
        </p:spPr>
        <p:txBody>
          <a:bodyPr/>
          <a:lstStyle/>
          <a:p>
            <a:r>
              <a:rPr lang="nl-NL"/>
              <a:t>Klik om stijl te bewerken</a:t>
            </a:r>
          </a:p>
        </p:txBody>
      </p:sp>
    </p:spTree>
    <p:extLst>
      <p:ext uri="{BB962C8B-B14F-4D97-AF65-F5344CB8AC3E}">
        <p14:creationId xmlns:p14="http://schemas.microsoft.com/office/powerpoint/2010/main" val="14612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Beeld XI">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6338933" y="982345"/>
            <a:ext cx="4902086" cy="732155"/>
          </a:xfrm>
        </p:spPr>
        <p:txBody>
          <a:bodyPr/>
          <a:lstStyle/>
          <a:p>
            <a:r>
              <a:rPr lang="nl-NL"/>
              <a:t>Klik om stijl te bewerken</a:t>
            </a:r>
          </a:p>
        </p:txBody>
      </p:sp>
      <p:sp>
        <p:nvSpPr>
          <p:cNvPr id="15" name="Content Placeholder 2">
            <a:extLst>
              <a:ext uri="{FF2B5EF4-FFF2-40B4-BE49-F238E27FC236}">
                <a16:creationId xmlns:a16="http://schemas.microsoft.com/office/drawing/2014/main" id="{3D2E7C5A-65CB-84BD-84D1-C88555A61178}"/>
              </a:ext>
            </a:extLst>
          </p:cNvPr>
          <p:cNvSpPr>
            <a:spLocks noGrp="1"/>
          </p:cNvSpPr>
          <p:nvPr>
            <p:ph idx="16"/>
          </p:nvPr>
        </p:nvSpPr>
        <p:spPr>
          <a:xfrm>
            <a:off x="6338932" y="2002971"/>
            <a:ext cx="2346960"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Content Placeholder 2">
            <a:extLst>
              <a:ext uri="{FF2B5EF4-FFF2-40B4-BE49-F238E27FC236}">
                <a16:creationId xmlns:a16="http://schemas.microsoft.com/office/drawing/2014/main" id="{481EBF57-335C-D0D9-A885-24024A9B7361}"/>
              </a:ext>
            </a:extLst>
          </p:cNvPr>
          <p:cNvSpPr>
            <a:spLocks noGrp="1"/>
          </p:cNvSpPr>
          <p:nvPr>
            <p:ph idx="17"/>
          </p:nvPr>
        </p:nvSpPr>
        <p:spPr>
          <a:xfrm>
            <a:off x="8894058" y="2002971"/>
            <a:ext cx="2346960" cy="387268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Picture Placeholder 3">
            <a:extLst>
              <a:ext uri="{FF2B5EF4-FFF2-40B4-BE49-F238E27FC236}">
                <a16:creationId xmlns:a16="http://schemas.microsoft.com/office/drawing/2014/main" id="{B927B5DE-EF0E-CECD-F04E-2519FBDB4361}"/>
              </a:ext>
            </a:extLst>
          </p:cNvPr>
          <p:cNvSpPr>
            <a:spLocks noGrp="1"/>
          </p:cNvSpPr>
          <p:nvPr>
            <p:ph type="pic" sz="quarter" idx="18" hasCustomPrompt="1"/>
          </p:nvPr>
        </p:nvSpPr>
        <p:spPr>
          <a:xfrm>
            <a:off x="726559" y="982345"/>
            <a:ext cx="4896193" cy="4893310"/>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512843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3" name="Picture 2" descr="A red and white square with a cross&#10;&#10;Description automatically generated">
            <a:extLst>
              <a:ext uri="{FF2B5EF4-FFF2-40B4-BE49-F238E27FC236}">
                <a16:creationId xmlns:a16="http://schemas.microsoft.com/office/drawing/2014/main" id="{76B2CFC0-6CFA-40FE-FDFB-13EFCC272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793160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Grafie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11" name="Chart Placeholder 4">
            <a:extLst>
              <a:ext uri="{FF2B5EF4-FFF2-40B4-BE49-F238E27FC236}">
                <a16:creationId xmlns:a16="http://schemas.microsoft.com/office/drawing/2014/main" id="{12BF5EE5-EECB-27FA-089E-FBC1CF0138C0}"/>
              </a:ext>
            </a:extLst>
          </p:cNvPr>
          <p:cNvSpPr>
            <a:spLocks noGrp="1"/>
          </p:cNvSpPr>
          <p:nvPr>
            <p:ph type="chart" sz="quarter" idx="16"/>
          </p:nvPr>
        </p:nvSpPr>
        <p:spPr>
          <a:xfrm>
            <a:off x="6883401" y="982663"/>
            <a:ext cx="3806824" cy="2333171"/>
          </a:xfrm>
          <a:solidFill>
            <a:schemeClr val="bg1">
              <a:lumMod val="95000"/>
            </a:schemeClr>
          </a:solidFill>
        </p:spPr>
        <p:txBody>
          <a:bodyPr tIns="548640" rIns="0">
            <a:noAutofit/>
          </a:bodyPr>
          <a:lstStyle>
            <a:lvl1pPr algn="ctr">
              <a:defRPr/>
            </a:lvl1pPr>
          </a:lstStyle>
          <a:p>
            <a:r>
              <a:rPr lang="nl-NL"/>
              <a:t>Klik op het pictogram als u een grafiek wilt toevoegen</a:t>
            </a:r>
          </a:p>
        </p:txBody>
      </p:sp>
      <p:sp>
        <p:nvSpPr>
          <p:cNvPr id="12" name="Chart Placeholder 4">
            <a:extLst>
              <a:ext uri="{FF2B5EF4-FFF2-40B4-BE49-F238E27FC236}">
                <a16:creationId xmlns:a16="http://schemas.microsoft.com/office/drawing/2014/main" id="{ACDF0B6E-32F5-3CCB-6085-43DB64E2E9D0}"/>
              </a:ext>
            </a:extLst>
          </p:cNvPr>
          <p:cNvSpPr>
            <a:spLocks noGrp="1"/>
          </p:cNvSpPr>
          <p:nvPr>
            <p:ph type="chart" sz="quarter" idx="17"/>
          </p:nvPr>
        </p:nvSpPr>
        <p:spPr>
          <a:xfrm>
            <a:off x="6883401" y="3542484"/>
            <a:ext cx="3806824" cy="2333171"/>
          </a:xfrm>
          <a:solidFill>
            <a:schemeClr val="bg1">
              <a:lumMod val="95000"/>
            </a:schemeClr>
          </a:solidFill>
        </p:spPr>
        <p:txBody>
          <a:bodyPr tIns="548640" rIns="0">
            <a:noAutofit/>
          </a:bodyPr>
          <a:lstStyle>
            <a:lvl1pPr algn="ctr">
              <a:defRPr/>
            </a:lvl1pPr>
          </a:lstStyle>
          <a:p>
            <a:r>
              <a:rPr lang="nl-NL"/>
              <a:t>Klik op het pictogram als u een grafiek wilt toevoegen</a:t>
            </a:r>
          </a:p>
        </p:txBody>
      </p:sp>
      <p:sp>
        <p:nvSpPr>
          <p:cNvPr id="15" name="Content Placeholder 2">
            <a:extLst>
              <a:ext uri="{FF2B5EF4-FFF2-40B4-BE49-F238E27FC236}">
                <a16:creationId xmlns:a16="http://schemas.microsoft.com/office/drawing/2014/main" id="{B376806E-000D-14B1-F35E-2345B8E9AD34}"/>
              </a:ext>
            </a:extLst>
          </p:cNvPr>
          <p:cNvSpPr>
            <a:spLocks noGrp="1"/>
          </p:cNvSpPr>
          <p:nvPr>
            <p:ph idx="18"/>
          </p:nvPr>
        </p:nvSpPr>
        <p:spPr>
          <a:xfrm>
            <a:off x="1003127"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8024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7FE2F3-434B-9B39-41FD-6416FFD6DCFA}"/>
              </a:ext>
            </a:extLst>
          </p:cNvPr>
          <p:cNvSpPr/>
          <p:nvPr userDrawn="1"/>
        </p:nvSpPr>
        <p:spPr>
          <a:xfrm>
            <a:off x="1008189" y="1996504"/>
            <a:ext cx="3892709" cy="3897308"/>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1884489" y="2710721"/>
            <a:ext cx="2538531" cy="2427337"/>
          </a:xfrm>
        </p:spPr>
        <p:txBody>
          <a:bodyPr lIns="0" tIns="0" rIns="0" bIns="0" anchor="t">
            <a:noAutofit/>
          </a:bodyPr>
          <a:lstStyle>
            <a:lvl1pPr marL="0" indent="0">
              <a:lnSpc>
                <a:spcPct val="100000"/>
              </a:lnSpc>
              <a:spcBef>
                <a:spcPts val="0"/>
              </a:spcBef>
              <a:buFontTx/>
              <a:buNone/>
              <a:defRPr sz="14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err="1"/>
              <a:t>Adres</a:t>
            </a:r>
            <a:endParaRPr lang="nl-NL"/>
          </a:p>
        </p:txBody>
      </p:sp>
      <p:sp>
        <p:nvSpPr>
          <p:cNvPr id="6" name="Slide Number Placeholder 5">
            <a:extLst>
              <a:ext uri="{FF2B5EF4-FFF2-40B4-BE49-F238E27FC236}">
                <a16:creationId xmlns:a16="http://schemas.microsoft.com/office/drawing/2014/main" id="{EA6947F8-4969-4CD8-669C-5C4DD3B85980}"/>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57C02C91-FCD7-8D1C-C8A8-6D649C8999BD}"/>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9" name="Title 8">
            <a:extLst>
              <a:ext uri="{FF2B5EF4-FFF2-40B4-BE49-F238E27FC236}">
                <a16:creationId xmlns:a16="http://schemas.microsoft.com/office/drawing/2014/main" id="{6049F652-B608-7D3D-43DE-AB77942617F8}"/>
              </a:ext>
            </a:extLst>
          </p:cNvPr>
          <p:cNvSpPr>
            <a:spLocks noGrp="1"/>
          </p:cNvSpPr>
          <p:nvPr>
            <p:ph type="title"/>
          </p:nvPr>
        </p:nvSpPr>
        <p:spPr>
          <a:xfrm>
            <a:off x="1005840" y="982345"/>
            <a:ext cx="3892709" cy="732155"/>
          </a:xfrm>
        </p:spPr>
        <p:txBody>
          <a:bodyPr/>
          <a:lstStyle/>
          <a:p>
            <a:r>
              <a:rPr lang="nl-NL"/>
              <a:t>Klik om stijl te bewerken</a:t>
            </a:r>
          </a:p>
        </p:txBody>
      </p:sp>
    </p:spTree>
    <p:extLst>
      <p:ext uri="{BB962C8B-B14F-4D97-AF65-F5344CB8AC3E}">
        <p14:creationId xmlns:p14="http://schemas.microsoft.com/office/powerpoint/2010/main" val="380578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 lee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4019-603C-8B78-B4BA-D96C607058CB}"/>
              </a:ext>
            </a:extLst>
          </p:cNvPr>
          <p:cNvSpPr>
            <a:spLocks noGrp="1"/>
          </p:cNvSpPr>
          <p:nvPr>
            <p:ph type="title"/>
          </p:nvPr>
        </p:nvSpPr>
        <p:spPr/>
        <p:txBody>
          <a:bodyPr/>
          <a:lstStyle/>
          <a:p>
            <a:r>
              <a:rPr lang="nl-NL"/>
              <a:t>Klik om stijl te bewerken</a:t>
            </a:r>
          </a:p>
        </p:txBody>
      </p:sp>
      <p:sp>
        <p:nvSpPr>
          <p:cNvPr id="6" name="Slide Number Placeholder 5">
            <a:extLst>
              <a:ext uri="{FF2B5EF4-FFF2-40B4-BE49-F238E27FC236}">
                <a16:creationId xmlns:a16="http://schemas.microsoft.com/office/drawing/2014/main" id="{2F86B833-1B91-F3E0-3BB4-EDA46F12570D}"/>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7" name="Footer Placeholder 4">
            <a:extLst>
              <a:ext uri="{FF2B5EF4-FFF2-40B4-BE49-F238E27FC236}">
                <a16:creationId xmlns:a16="http://schemas.microsoft.com/office/drawing/2014/main" id="{0F464088-9E33-71EF-C588-497BB0BCF2F1}"/>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Tree>
    <p:extLst>
      <p:ext uri="{BB962C8B-B14F-4D97-AF65-F5344CB8AC3E}">
        <p14:creationId xmlns:p14="http://schemas.microsoft.com/office/powerpoint/2010/main" val="100131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BULLETS">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596906" y="1901843"/>
            <a:ext cx="10973140" cy="4060808"/>
          </a:xfrm>
        </p:spPr>
        <p:txBody>
          <a:bodyPr/>
          <a:lstStyle>
            <a:lvl1pPr marL="342900" indent="-342900">
              <a:buFontTx/>
              <a:buBlip>
                <a:blip r:embed="rId2"/>
              </a:buBlip>
              <a:defRPr sz="1900" baseline="0">
                <a:solidFill>
                  <a:srgbClr val="000000"/>
                </a:solidFill>
                <a:latin typeface="Arial"/>
                <a:cs typeface="Arial"/>
              </a:defRPr>
            </a:lvl1pPr>
            <a:lvl2pPr marL="742950" indent="-285750">
              <a:buFontTx/>
              <a:buBlip>
                <a:blip r:embed="rId2"/>
              </a:buBlip>
              <a:defRPr sz="1800">
                <a:solidFill>
                  <a:srgbClr val="868686"/>
                </a:solidFill>
                <a:latin typeface="Arial"/>
                <a:cs typeface="Arial"/>
              </a:defRPr>
            </a:lvl2pPr>
            <a:lvl3pPr marL="1143000" indent="-228600">
              <a:buFontTx/>
              <a:buBlip>
                <a:blip r:embed="rId2"/>
              </a:buBlip>
              <a:defRPr sz="1800">
                <a:solidFill>
                  <a:srgbClr val="868686"/>
                </a:solidFill>
                <a:latin typeface="Arial"/>
                <a:cs typeface="Arial"/>
              </a:defRPr>
            </a:lvl3pPr>
            <a:lvl4pPr marL="1600200" indent="-228600">
              <a:buFontTx/>
              <a:buBlip>
                <a:blip r:embed="rId2"/>
              </a:buBlip>
              <a:defRPr sz="1800">
                <a:solidFill>
                  <a:srgbClr val="868686"/>
                </a:solidFill>
                <a:latin typeface="Arial"/>
                <a:cs typeface="Arial"/>
              </a:defRPr>
            </a:lvl4pPr>
            <a:lvl5pPr marL="2057400" indent="-228600">
              <a:buFontTx/>
              <a:buBlip>
                <a:blip r:embed="rId2"/>
              </a:buBlip>
              <a:defRPr sz="1800">
                <a:solidFill>
                  <a:srgbClr val="868686"/>
                </a:solidFill>
                <a:latin typeface="Arial"/>
                <a:cs typeface="Arial"/>
              </a:defRPr>
            </a:lvl5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3" hasCustomPrompt="1"/>
          </p:nvPr>
        </p:nvSpPr>
        <p:spPr>
          <a:xfrm>
            <a:off x="596906" y="748410"/>
            <a:ext cx="10973140" cy="733362"/>
          </a:xfrm>
        </p:spPr>
        <p:txBody>
          <a:bodyPr anchor="t" anchorCtr="0"/>
          <a:lstStyle>
            <a:lvl1pPr marL="0" indent="0" algn="l">
              <a:buFontTx/>
              <a:buNone/>
              <a:defRPr cap="all" baseline="0">
                <a:solidFill>
                  <a:srgbClr val="00529C"/>
                </a:solidFill>
              </a:defRPr>
            </a:lvl1pPr>
          </a:lstStyle>
          <a:p>
            <a:pPr lvl="0"/>
            <a:r>
              <a:rPr lang="en-US"/>
              <a:t>CLICK TO EDIT MASTER TITLE STYLE</a:t>
            </a:r>
          </a:p>
        </p:txBody>
      </p:sp>
      <p:sp>
        <p:nvSpPr>
          <p:cNvPr id="7" name="Text Placeholder 3"/>
          <p:cNvSpPr>
            <a:spLocks noGrp="1"/>
          </p:cNvSpPr>
          <p:nvPr>
            <p:ph type="body" sz="quarter" idx="12" hasCustomPrompt="1"/>
          </p:nvPr>
        </p:nvSpPr>
        <p:spPr>
          <a:xfrm>
            <a:off x="596906" y="0"/>
            <a:ext cx="1351419" cy="748410"/>
          </a:xfrm>
          <a:blipFill rotWithShape="1">
            <a:blip r:embed="rId3" cstate="email">
              <a:extLst>
                <a:ext uri="{28A0092B-C50C-407E-A947-70E740481C1C}">
                  <a14:useLocalDpi xmlns:a14="http://schemas.microsoft.com/office/drawing/2010/main"/>
                </a:ext>
              </a:extLst>
            </a:blip>
            <a:stretch>
              <a:fillRect/>
            </a:stretch>
          </a:blipFill>
        </p:spPr>
        <p:txBody>
          <a:bodyPr tIns="234000"/>
          <a:lstStyle>
            <a:lvl1pPr marL="0" indent="0" algn="ctr">
              <a:buFontTx/>
              <a:buNone/>
              <a:defRPr sz="1200" kern="1200" cap="all">
                <a:solidFill>
                  <a:schemeClr val="bg1"/>
                </a:solidFill>
              </a:defRPr>
            </a:lvl1pPr>
          </a:lstStyle>
          <a:p>
            <a:pPr lvl="0"/>
            <a:r>
              <a:rPr lang="en-US"/>
              <a:t>chapter</a:t>
            </a:r>
          </a:p>
        </p:txBody>
      </p:sp>
      <p:sp>
        <p:nvSpPr>
          <p:cNvPr id="8" name="Slide Number Placeholder 5"/>
          <p:cNvSpPr>
            <a:spLocks noGrp="1"/>
          </p:cNvSpPr>
          <p:nvPr>
            <p:ph type="sldNum" sz="quarter" idx="14"/>
          </p:nvPr>
        </p:nvSpPr>
        <p:spPr>
          <a:xfrm>
            <a:off x="50131" y="6313820"/>
            <a:ext cx="546775" cy="365125"/>
          </a:xfrm>
          <a:prstGeom prst="rect">
            <a:avLst/>
          </a:prstGeom>
        </p:spPr>
        <p:txBody>
          <a:bodyPr/>
          <a:lstStyle>
            <a:lvl1pPr>
              <a:defRPr>
                <a:solidFill>
                  <a:srgbClr val="E0E0E0"/>
                </a:solidFill>
              </a:defRPr>
            </a:lvl1pPr>
          </a:lstStyle>
          <a:p>
            <a:fld id="{0FF76756-3910-7144-A3A8-A90D84A116C7}" type="slidenum">
              <a:rPr lang="en-US" smtClean="0"/>
              <a:pPr/>
              <a:t>‹nr.›</a:t>
            </a:fld>
            <a:endParaRPr lang="en-US"/>
          </a:p>
        </p:txBody>
      </p:sp>
    </p:spTree>
    <p:extLst>
      <p:ext uri="{BB962C8B-B14F-4D97-AF65-F5344CB8AC3E}">
        <p14:creationId xmlns:p14="http://schemas.microsoft.com/office/powerpoint/2010/main" val="425796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III">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1BC605-12E2-17E3-240E-880AD6C525F2}"/>
              </a:ext>
            </a:extLst>
          </p:cNvPr>
          <p:cNvSpPr/>
          <p:nvPr userDrawn="1"/>
        </p:nvSpPr>
        <p:spPr>
          <a:xfrm>
            <a:off x="-12010" y="1006475"/>
            <a:ext cx="5903222" cy="5850873"/>
          </a:xfrm>
          <a:prstGeom prst="rect">
            <a:avLst/>
          </a:prstGeom>
          <a:solidFill>
            <a:srgbClr val="00A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a:extLst>
              <a:ext uri="{FF2B5EF4-FFF2-40B4-BE49-F238E27FC236}">
                <a16:creationId xmlns:a16="http://schemas.microsoft.com/office/drawing/2014/main" id="{B75909F0-4DFB-0EC3-E780-1EBF321A1E4A}"/>
              </a:ext>
            </a:extLst>
          </p:cNvPr>
          <p:cNvSpPr/>
          <p:nvPr userDrawn="1"/>
        </p:nvSpPr>
        <p:spPr>
          <a:xfrm>
            <a:off x="838200" y="1006475"/>
            <a:ext cx="5053012" cy="5850873"/>
          </a:xfrm>
          <a:prstGeom prst="rect">
            <a:avLst/>
          </a:prstGeom>
          <a:solidFill>
            <a:srgbClr val="008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8" name="Rectangle 7">
            <a:extLst>
              <a:ext uri="{FF2B5EF4-FFF2-40B4-BE49-F238E27FC236}">
                <a16:creationId xmlns:a16="http://schemas.microsoft.com/office/drawing/2014/main" id="{57B06B50-BDAD-B80B-C529-795C207E6C6F}"/>
              </a:ext>
            </a:extLst>
          </p:cNvPr>
          <p:cNvSpPr/>
          <p:nvPr userDrawn="1"/>
        </p:nvSpPr>
        <p:spPr>
          <a:xfrm>
            <a:off x="5891212" y="1006475"/>
            <a:ext cx="6300787" cy="5850873"/>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B499AC1E-0FC9-31D1-33BC-DEE008C42739}"/>
              </a:ext>
            </a:extLst>
          </p:cNvPr>
          <p:cNvSpPr/>
          <p:nvPr userDrawn="1"/>
        </p:nvSpPr>
        <p:spPr>
          <a:xfrm>
            <a:off x="5891212" y="1006475"/>
            <a:ext cx="876301" cy="5850873"/>
          </a:xfrm>
          <a:prstGeom prst="rect">
            <a:avLst/>
          </a:prstGeom>
          <a:solidFill>
            <a:srgbClr val="C0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7793947" y="2088196"/>
            <a:ext cx="3581401"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25" name="Subtitle 2">
            <a:extLst>
              <a:ext uri="{FF2B5EF4-FFF2-40B4-BE49-F238E27FC236}">
                <a16:creationId xmlns:a16="http://schemas.microsoft.com/office/drawing/2014/main" id="{AC5AF928-92C9-5084-CE94-67678F82DCF6}"/>
              </a:ext>
            </a:extLst>
          </p:cNvPr>
          <p:cNvSpPr>
            <a:spLocks noGrp="1"/>
          </p:cNvSpPr>
          <p:nvPr>
            <p:ph type="subTitle" idx="1" hasCustomPrompt="1"/>
          </p:nvPr>
        </p:nvSpPr>
        <p:spPr>
          <a:xfrm>
            <a:off x="7793946" y="3352842"/>
            <a:ext cx="3581400" cy="436538"/>
          </a:xfrm>
        </p:spPr>
        <p:txBody>
          <a:bodyPr lIns="0" tIns="0" rIns="0" bIns="0">
            <a:noAutofit/>
          </a:bodyPr>
          <a:lstStyle>
            <a:lvl1pPr marL="0" indent="0" algn="l">
              <a:lnSpc>
                <a:spcPct val="100000"/>
              </a:lnSpc>
              <a:spcBef>
                <a:spcPts val="0"/>
              </a:spcBef>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7784606" y="4051249"/>
            <a:ext cx="3592160"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7784606" y="4911641"/>
            <a:ext cx="3592160"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4" name="Picture Placeholder 3">
            <a:extLst>
              <a:ext uri="{FF2B5EF4-FFF2-40B4-BE49-F238E27FC236}">
                <a16:creationId xmlns:a16="http://schemas.microsoft.com/office/drawing/2014/main" id="{AF9EAD00-A616-BB81-B419-A5CACB1B7BA5}"/>
              </a:ext>
            </a:extLst>
          </p:cNvPr>
          <p:cNvSpPr>
            <a:spLocks noGrp="1"/>
          </p:cNvSpPr>
          <p:nvPr>
            <p:ph type="pic" sz="quarter" idx="15" hasCustomPrompt="1"/>
          </p:nvPr>
        </p:nvSpPr>
        <p:spPr>
          <a:xfrm>
            <a:off x="838200" y="1857829"/>
            <a:ext cx="4026578" cy="4046305"/>
          </a:xfrm>
          <a:solidFill>
            <a:srgbClr val="008670"/>
          </a:solidFill>
          <a:ln>
            <a:noFill/>
          </a:ln>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81516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IV">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E23C5EDC-2DAF-C2E1-6315-96B3D18757C9}"/>
              </a:ext>
            </a:extLst>
          </p:cNvPr>
          <p:cNvSpPr>
            <a:spLocks noGrp="1"/>
          </p:cNvSpPr>
          <p:nvPr>
            <p:ph type="pic" sz="quarter" idx="15" hasCustomPrompt="1"/>
          </p:nvPr>
        </p:nvSpPr>
        <p:spPr>
          <a:xfrm>
            <a:off x="6042239" y="1006476"/>
            <a:ext cx="6137749" cy="5851524"/>
          </a:xfrm>
          <a:solidFill>
            <a:schemeClr val="bg1">
              <a:lumMod val="95000"/>
            </a:schemeClr>
          </a:solidFill>
        </p:spPr>
        <p:txBody>
          <a:bodyPr tIns="548640">
            <a:noAutofit/>
          </a:bodyPr>
          <a:lstStyle>
            <a:lvl1pPr algn="ctr">
              <a:defRPr/>
            </a:lvl1pPr>
          </a:lstStyle>
          <a:p>
            <a:r>
              <a:rPr lang="nl-NL"/>
              <a:t>Beeld</a:t>
            </a:r>
          </a:p>
        </p:txBody>
      </p:sp>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9" name="Rectangle 8">
            <a:extLst>
              <a:ext uri="{FF2B5EF4-FFF2-40B4-BE49-F238E27FC236}">
                <a16:creationId xmlns:a16="http://schemas.microsoft.com/office/drawing/2014/main" id="{184A1F8B-16BD-4ADB-254A-9662C697D860}"/>
              </a:ext>
            </a:extLst>
          </p:cNvPr>
          <p:cNvSpPr/>
          <p:nvPr userDrawn="1"/>
        </p:nvSpPr>
        <p:spPr>
          <a:xfrm>
            <a:off x="0" y="5015682"/>
            <a:ext cx="6042240" cy="1841649"/>
          </a:xfrm>
          <a:prstGeom prst="rect">
            <a:avLst/>
          </a:prstGeom>
          <a:solidFill>
            <a:srgbClr val="FDD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A4808290-4D8E-0F1B-B9CA-13D24EFDA34C}"/>
              </a:ext>
            </a:extLst>
          </p:cNvPr>
          <p:cNvSpPr/>
          <p:nvPr userDrawn="1"/>
        </p:nvSpPr>
        <p:spPr>
          <a:xfrm>
            <a:off x="6005" y="5015682"/>
            <a:ext cx="6036234" cy="1842318"/>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E76B72D5-05C5-D32C-ED31-F333F49D0EE8}"/>
              </a:ext>
            </a:extLst>
          </p:cNvPr>
          <p:cNvSpPr/>
          <p:nvPr userDrawn="1"/>
        </p:nvSpPr>
        <p:spPr>
          <a:xfrm>
            <a:off x="6005" y="5016337"/>
            <a:ext cx="2021219" cy="1841664"/>
          </a:xfrm>
          <a:prstGeom prst="rect">
            <a:avLst/>
          </a:prstGeom>
          <a:solidFill>
            <a:srgbClr val="FDD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extLst>
              <a:ext uri="{FF2B5EF4-FFF2-40B4-BE49-F238E27FC236}">
                <a16:creationId xmlns:a16="http://schemas.microsoft.com/office/drawing/2014/main" id="{3A7FE2F3-434B-9B39-41FD-6416FFD6DCFA}"/>
              </a:ext>
            </a:extLst>
          </p:cNvPr>
          <p:cNvSpPr/>
          <p:nvPr userDrawn="1"/>
        </p:nvSpPr>
        <p:spPr>
          <a:xfrm>
            <a:off x="0" y="1006476"/>
            <a:ext cx="6042240" cy="4009208"/>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extLst>
              <a:ext uri="{FF2B5EF4-FFF2-40B4-BE49-F238E27FC236}">
                <a16:creationId xmlns:a16="http://schemas.microsoft.com/office/drawing/2014/main" id="{170112B8-5418-2E79-E4B0-84122F10F389}"/>
              </a:ext>
            </a:extLst>
          </p:cNvPr>
          <p:cNvSpPr/>
          <p:nvPr userDrawn="1"/>
        </p:nvSpPr>
        <p:spPr>
          <a:xfrm>
            <a:off x="5753100" y="1006476"/>
            <a:ext cx="289140" cy="4009208"/>
          </a:xfrm>
          <a:prstGeom prst="rect">
            <a:avLst/>
          </a:prstGeom>
          <a:solidFill>
            <a:srgbClr val="C0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2879272" y="1792224"/>
            <a:ext cx="2530928"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2879271" y="2916936"/>
            <a:ext cx="2538531"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2879271" y="4260404"/>
            <a:ext cx="2538531"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4" name="Rectangle 3">
            <a:extLst>
              <a:ext uri="{FF2B5EF4-FFF2-40B4-BE49-F238E27FC236}">
                <a16:creationId xmlns:a16="http://schemas.microsoft.com/office/drawing/2014/main" id="{7FDAC6AC-F117-E8A5-ED96-365513823211}"/>
              </a:ext>
            </a:extLst>
          </p:cNvPr>
          <p:cNvSpPr/>
          <p:nvPr userDrawn="1"/>
        </p:nvSpPr>
        <p:spPr>
          <a:xfrm>
            <a:off x="6005" y="1006476"/>
            <a:ext cx="2021219" cy="4009208"/>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E8595E2B-C979-F66D-A1FC-C02643F63DD1}"/>
              </a:ext>
            </a:extLst>
          </p:cNvPr>
          <p:cNvSpPr/>
          <p:nvPr userDrawn="1"/>
        </p:nvSpPr>
        <p:spPr>
          <a:xfrm>
            <a:off x="5753100" y="5015682"/>
            <a:ext cx="289140" cy="1841649"/>
          </a:xfrm>
          <a:prstGeom prst="rect">
            <a:avLst/>
          </a:prstGeom>
          <a:solidFill>
            <a:srgbClr val="CE7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577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V">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11" name="Rectangle 10">
            <a:extLst>
              <a:ext uri="{FF2B5EF4-FFF2-40B4-BE49-F238E27FC236}">
                <a16:creationId xmlns:a16="http://schemas.microsoft.com/office/drawing/2014/main" id="{A4808290-4D8E-0F1B-B9CA-13D24EFDA34C}"/>
              </a:ext>
            </a:extLst>
          </p:cNvPr>
          <p:cNvSpPr/>
          <p:nvPr userDrawn="1"/>
        </p:nvSpPr>
        <p:spPr>
          <a:xfrm>
            <a:off x="5905500" y="5015682"/>
            <a:ext cx="6286500" cy="1842318"/>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tangle 22">
            <a:extLst>
              <a:ext uri="{FF2B5EF4-FFF2-40B4-BE49-F238E27FC236}">
                <a16:creationId xmlns:a16="http://schemas.microsoft.com/office/drawing/2014/main" id="{3A7FE2F3-434B-9B39-41FD-6416FFD6DCFA}"/>
              </a:ext>
            </a:extLst>
          </p:cNvPr>
          <p:cNvSpPr/>
          <p:nvPr userDrawn="1"/>
        </p:nvSpPr>
        <p:spPr>
          <a:xfrm>
            <a:off x="5899245" y="1006476"/>
            <a:ext cx="6292755" cy="4009208"/>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E76B72D5-05C5-D32C-ED31-F333F49D0EE8}"/>
              </a:ext>
            </a:extLst>
          </p:cNvPr>
          <p:cNvSpPr/>
          <p:nvPr userDrawn="1"/>
        </p:nvSpPr>
        <p:spPr>
          <a:xfrm>
            <a:off x="9922117" y="5015667"/>
            <a:ext cx="2269883" cy="1842333"/>
          </a:xfrm>
          <a:prstGeom prst="rect">
            <a:avLst/>
          </a:prstGeom>
          <a:solidFill>
            <a:srgbClr val="FDD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tangle 23">
            <a:extLst>
              <a:ext uri="{FF2B5EF4-FFF2-40B4-BE49-F238E27FC236}">
                <a16:creationId xmlns:a16="http://schemas.microsoft.com/office/drawing/2014/main" id="{170112B8-5418-2E79-E4B0-84122F10F389}"/>
              </a:ext>
            </a:extLst>
          </p:cNvPr>
          <p:cNvSpPr/>
          <p:nvPr userDrawn="1"/>
        </p:nvSpPr>
        <p:spPr>
          <a:xfrm>
            <a:off x="5911505" y="1006476"/>
            <a:ext cx="578191" cy="4009208"/>
          </a:xfrm>
          <a:prstGeom prst="rect">
            <a:avLst/>
          </a:prstGeom>
          <a:solidFill>
            <a:srgbClr val="C00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6934200" y="1794880"/>
            <a:ext cx="2530928"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6934200" y="2914746"/>
            <a:ext cx="2538531"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6934200" y="3990898"/>
            <a:ext cx="2538531"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4" name="Rectangle 3">
            <a:extLst>
              <a:ext uri="{FF2B5EF4-FFF2-40B4-BE49-F238E27FC236}">
                <a16:creationId xmlns:a16="http://schemas.microsoft.com/office/drawing/2014/main" id="{7FDAC6AC-F117-E8A5-ED96-365513823211}"/>
              </a:ext>
            </a:extLst>
          </p:cNvPr>
          <p:cNvSpPr/>
          <p:nvPr userDrawn="1"/>
        </p:nvSpPr>
        <p:spPr>
          <a:xfrm>
            <a:off x="9922117" y="1006476"/>
            <a:ext cx="2269883" cy="4009208"/>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E8595E2B-C979-F66D-A1FC-C02643F63DD1}"/>
              </a:ext>
            </a:extLst>
          </p:cNvPr>
          <p:cNvSpPr/>
          <p:nvPr userDrawn="1"/>
        </p:nvSpPr>
        <p:spPr>
          <a:xfrm>
            <a:off x="5911505" y="5016351"/>
            <a:ext cx="578191" cy="1841649"/>
          </a:xfrm>
          <a:prstGeom prst="rect">
            <a:avLst/>
          </a:prstGeom>
          <a:solidFill>
            <a:srgbClr val="CE7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cture Placeholder 3">
            <a:extLst>
              <a:ext uri="{FF2B5EF4-FFF2-40B4-BE49-F238E27FC236}">
                <a16:creationId xmlns:a16="http://schemas.microsoft.com/office/drawing/2014/main" id="{4511E430-5EFC-6D2D-3DC4-572C33063C2E}"/>
              </a:ext>
            </a:extLst>
          </p:cNvPr>
          <p:cNvSpPr>
            <a:spLocks noGrp="1"/>
          </p:cNvSpPr>
          <p:nvPr>
            <p:ph type="pic" sz="quarter" idx="15" hasCustomPrompt="1"/>
          </p:nvPr>
        </p:nvSpPr>
        <p:spPr>
          <a:xfrm>
            <a:off x="-12012" y="1005807"/>
            <a:ext cx="5923517" cy="5852194"/>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194017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V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DAC6AC-F117-E8A5-ED96-365513823211}"/>
              </a:ext>
            </a:extLst>
          </p:cNvPr>
          <p:cNvSpPr/>
          <p:nvPr userDrawn="1"/>
        </p:nvSpPr>
        <p:spPr>
          <a:xfrm>
            <a:off x="-12012" y="1005806"/>
            <a:ext cx="5903509" cy="5852194"/>
          </a:xfrm>
          <a:prstGeom prst="rect">
            <a:avLst/>
          </a:prstGeom>
          <a:solidFill>
            <a:srgbClr val="CE7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10" name="Rectangle 9">
            <a:extLst>
              <a:ext uri="{FF2B5EF4-FFF2-40B4-BE49-F238E27FC236}">
                <a16:creationId xmlns:a16="http://schemas.microsoft.com/office/drawing/2014/main" id="{E8595E2B-C979-F66D-A1FC-C02643F63DD1}"/>
              </a:ext>
            </a:extLst>
          </p:cNvPr>
          <p:cNvSpPr/>
          <p:nvPr userDrawn="1"/>
        </p:nvSpPr>
        <p:spPr>
          <a:xfrm>
            <a:off x="0" y="1005138"/>
            <a:ext cx="3879821" cy="5852194"/>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23" name="Rectangle 22">
            <a:extLst>
              <a:ext uri="{FF2B5EF4-FFF2-40B4-BE49-F238E27FC236}">
                <a16:creationId xmlns:a16="http://schemas.microsoft.com/office/drawing/2014/main" id="{3A7FE2F3-434B-9B39-41FD-6416FFD6DCFA}"/>
              </a:ext>
            </a:extLst>
          </p:cNvPr>
          <p:cNvSpPr/>
          <p:nvPr userDrawn="1"/>
        </p:nvSpPr>
        <p:spPr>
          <a:xfrm>
            <a:off x="1008189" y="1996504"/>
            <a:ext cx="3892709" cy="38973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1884489" y="2652834"/>
            <a:ext cx="2530928"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1884489" y="3784234"/>
            <a:ext cx="2538531"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1884489" y="4721780"/>
            <a:ext cx="2538531"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3" name="Picture Placeholder 3">
            <a:extLst>
              <a:ext uri="{FF2B5EF4-FFF2-40B4-BE49-F238E27FC236}">
                <a16:creationId xmlns:a16="http://schemas.microsoft.com/office/drawing/2014/main" id="{C37CC701-4A13-7273-1816-8416654004F6}"/>
              </a:ext>
            </a:extLst>
          </p:cNvPr>
          <p:cNvSpPr>
            <a:spLocks noGrp="1"/>
          </p:cNvSpPr>
          <p:nvPr>
            <p:ph type="pic" sz="quarter" idx="15" hasCustomPrompt="1"/>
          </p:nvPr>
        </p:nvSpPr>
        <p:spPr>
          <a:xfrm>
            <a:off x="5891497" y="1005139"/>
            <a:ext cx="6300503" cy="5852862"/>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415569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VI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C71B85-F84A-82CF-0DF6-74D54D4DB5A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6"/>
            <a:ext cx="12179988" cy="6857332"/>
          </a:xfrm>
          <a:prstGeom prst="rect">
            <a:avLst/>
          </a:prstGeom>
          <a:ln>
            <a:noFill/>
          </a:ln>
        </p:spPr>
      </p:pic>
      <p:sp>
        <p:nvSpPr>
          <p:cNvPr id="4" name="Rectangle 3">
            <a:extLst>
              <a:ext uri="{FF2B5EF4-FFF2-40B4-BE49-F238E27FC236}">
                <a16:creationId xmlns:a16="http://schemas.microsoft.com/office/drawing/2014/main" id="{7FDAC6AC-F117-E8A5-ED96-365513823211}"/>
              </a:ext>
            </a:extLst>
          </p:cNvPr>
          <p:cNvSpPr/>
          <p:nvPr userDrawn="1"/>
        </p:nvSpPr>
        <p:spPr>
          <a:xfrm>
            <a:off x="6083988" y="1005806"/>
            <a:ext cx="6108012" cy="5852194"/>
          </a:xfrm>
          <a:prstGeom prst="rect">
            <a:avLst/>
          </a:prstGeom>
          <a:solidFill>
            <a:srgbClr val="CE7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E8595E2B-C979-F66D-A1FC-C02643F63DD1}"/>
              </a:ext>
            </a:extLst>
          </p:cNvPr>
          <p:cNvSpPr/>
          <p:nvPr userDrawn="1"/>
        </p:nvSpPr>
        <p:spPr>
          <a:xfrm>
            <a:off x="11082339" y="1005806"/>
            <a:ext cx="1109661" cy="5852194"/>
          </a:xfrm>
          <a:prstGeom prst="rect">
            <a:avLst/>
          </a:prstGeom>
          <a:solidFill>
            <a:srgbClr val="F3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nl-NL"/>
          </a:p>
        </p:txBody>
      </p:sp>
      <p:sp>
        <p:nvSpPr>
          <p:cNvPr id="23" name="Rectangle 22">
            <a:extLst>
              <a:ext uri="{FF2B5EF4-FFF2-40B4-BE49-F238E27FC236}">
                <a16:creationId xmlns:a16="http://schemas.microsoft.com/office/drawing/2014/main" id="{3A7FE2F3-434B-9B39-41FD-6416FFD6DCFA}"/>
              </a:ext>
            </a:extLst>
          </p:cNvPr>
          <p:cNvSpPr/>
          <p:nvPr userDrawn="1"/>
        </p:nvSpPr>
        <p:spPr>
          <a:xfrm>
            <a:off x="7177618" y="1996504"/>
            <a:ext cx="3892709" cy="3897308"/>
          </a:xfrm>
          <a:prstGeom prst="rect">
            <a:avLst/>
          </a:prstGeom>
          <a:solidFill>
            <a:srgbClr val="E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8CE69087-C21D-FED6-E035-6F808A9E410E}"/>
              </a:ext>
            </a:extLst>
          </p:cNvPr>
          <p:cNvSpPr>
            <a:spLocks noGrp="1"/>
          </p:cNvSpPr>
          <p:nvPr>
            <p:ph type="ctrTitle" hasCustomPrompt="1"/>
          </p:nvPr>
        </p:nvSpPr>
        <p:spPr>
          <a:xfrm>
            <a:off x="8053918" y="2652834"/>
            <a:ext cx="2530928" cy="1004267"/>
          </a:xfrm>
        </p:spPr>
        <p:txBody>
          <a:bodyPr wrap="square" lIns="0" tIns="0" rIns="0" bIns="0" anchor="t">
            <a:noAutofit/>
          </a:bodyPr>
          <a:lstStyle>
            <a:lvl1pPr algn="l">
              <a:lnSpc>
                <a:spcPct val="100000"/>
              </a:lnSpc>
              <a:defRPr sz="3200" b="1">
                <a:solidFill>
                  <a:schemeClr val="bg1"/>
                </a:solidFill>
              </a:defRPr>
            </a:lvl1pPr>
          </a:lstStyle>
          <a:p>
            <a:r>
              <a:rPr lang="en-US" err="1"/>
              <a:t>Titel</a:t>
            </a:r>
            <a:endParaRPr lang="nl-NL"/>
          </a:p>
        </p:txBody>
      </p:sp>
      <p:sp>
        <p:nvSpPr>
          <p:cNvPr id="34" name="Text Placeholder 28">
            <a:extLst>
              <a:ext uri="{FF2B5EF4-FFF2-40B4-BE49-F238E27FC236}">
                <a16:creationId xmlns:a16="http://schemas.microsoft.com/office/drawing/2014/main" id="{3B90ECD2-013F-39A0-FF37-C0FDBFD1252F}"/>
              </a:ext>
            </a:extLst>
          </p:cNvPr>
          <p:cNvSpPr>
            <a:spLocks noGrp="1"/>
          </p:cNvSpPr>
          <p:nvPr>
            <p:ph type="body" sz="quarter" idx="13" hasCustomPrompt="1"/>
          </p:nvPr>
        </p:nvSpPr>
        <p:spPr>
          <a:xfrm>
            <a:off x="8053918" y="3784234"/>
            <a:ext cx="2538531" cy="552991"/>
          </a:xfrm>
        </p:spPr>
        <p:txBody>
          <a:bodyPr lIns="0" tIns="0" rIns="0" bIns="0">
            <a:noAutofit/>
          </a:bodyPr>
          <a:lstStyle>
            <a:lvl1pPr marL="0" indent="0">
              <a:lnSpc>
                <a:spcPct val="100000"/>
              </a:lnSpc>
              <a:spcBef>
                <a:spcPts val="0"/>
              </a:spcBef>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Naam</a:t>
            </a:r>
            <a:endParaRPr lang="nl-NL"/>
          </a:p>
        </p:txBody>
      </p:sp>
      <p:sp>
        <p:nvSpPr>
          <p:cNvPr id="35" name="Text Placeholder 28">
            <a:extLst>
              <a:ext uri="{FF2B5EF4-FFF2-40B4-BE49-F238E27FC236}">
                <a16:creationId xmlns:a16="http://schemas.microsoft.com/office/drawing/2014/main" id="{1E2BC686-BF77-E0A2-AF71-A8BCAF6F2F90}"/>
              </a:ext>
            </a:extLst>
          </p:cNvPr>
          <p:cNvSpPr>
            <a:spLocks noGrp="1"/>
          </p:cNvSpPr>
          <p:nvPr>
            <p:ph type="body" sz="quarter" idx="14" hasCustomPrompt="1"/>
          </p:nvPr>
        </p:nvSpPr>
        <p:spPr>
          <a:xfrm>
            <a:off x="8053918" y="4721780"/>
            <a:ext cx="2538531" cy="209391"/>
          </a:xfrm>
        </p:spPr>
        <p:txBody>
          <a:bodyPr lIns="0" tIns="0" rIns="0" bIns="0">
            <a:noAutofit/>
          </a:bodyPr>
          <a:lstStyle>
            <a:lvl1pPr marL="0" indent="0">
              <a:buFontTx/>
              <a:buNone/>
              <a:defRPr sz="160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Datum</a:t>
            </a:r>
            <a:endParaRPr lang="nl-NL"/>
          </a:p>
        </p:txBody>
      </p:sp>
      <p:sp>
        <p:nvSpPr>
          <p:cNvPr id="3" name="Picture Placeholder 3">
            <a:extLst>
              <a:ext uri="{FF2B5EF4-FFF2-40B4-BE49-F238E27FC236}">
                <a16:creationId xmlns:a16="http://schemas.microsoft.com/office/drawing/2014/main" id="{4D1CE42A-BE6A-4A5F-2BDC-0BD0F198B073}"/>
              </a:ext>
            </a:extLst>
          </p:cNvPr>
          <p:cNvSpPr>
            <a:spLocks noGrp="1"/>
          </p:cNvSpPr>
          <p:nvPr>
            <p:ph type="pic" sz="quarter" idx="15" hasCustomPrompt="1"/>
          </p:nvPr>
        </p:nvSpPr>
        <p:spPr>
          <a:xfrm>
            <a:off x="-12012" y="1005806"/>
            <a:ext cx="6108012" cy="5852194"/>
          </a:xfrm>
          <a:solidFill>
            <a:schemeClr val="bg1">
              <a:lumMod val="95000"/>
            </a:schemeClr>
          </a:solidFill>
        </p:spPr>
        <p:txBody>
          <a:bodyPr tIns="548640">
            <a:noAutofit/>
          </a:bodyPr>
          <a:lstStyle>
            <a:lvl1pPr algn="ctr">
              <a:defRPr/>
            </a:lvl1pPr>
          </a:lstStyle>
          <a:p>
            <a:r>
              <a:rPr lang="nl-NL"/>
              <a:t>Beeld</a:t>
            </a:r>
          </a:p>
        </p:txBody>
      </p:sp>
    </p:spTree>
    <p:extLst>
      <p:ext uri="{BB962C8B-B14F-4D97-AF65-F5344CB8AC3E}">
        <p14:creationId xmlns:p14="http://schemas.microsoft.com/office/powerpoint/2010/main" val="298349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39" y="2002971"/>
            <a:ext cx="10071735" cy="40263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88612"/>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10071734" cy="732155"/>
          </a:xfrm>
        </p:spPr>
        <p:txBody>
          <a:bodyPr/>
          <a:lstStyle/>
          <a:p>
            <a:r>
              <a:rPr lang="nl-NL"/>
              <a:t>Klik om stijl te bewerken</a:t>
            </a:r>
          </a:p>
        </p:txBody>
      </p:sp>
    </p:spTree>
    <p:extLst>
      <p:ext uri="{BB962C8B-B14F-4D97-AF65-F5344CB8AC3E}">
        <p14:creationId xmlns:p14="http://schemas.microsoft.com/office/powerpoint/2010/main" val="229891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I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731BB-0301-E480-0B84-00FAC06DF2EC}"/>
              </a:ext>
            </a:extLst>
          </p:cNvPr>
          <p:cNvSpPr>
            <a:spLocks noGrp="1"/>
          </p:cNvSpPr>
          <p:nvPr>
            <p:ph idx="1"/>
          </p:nvPr>
        </p:nvSpPr>
        <p:spPr>
          <a:xfrm>
            <a:off x="1005840" y="2002971"/>
            <a:ext cx="4902086" cy="40263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88612"/>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r>
              <a:rPr lang="nl-NL"/>
              <a:t>Teamplan EOV 2024</a:t>
            </a:r>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4" name="Content Placeholder 2">
            <a:extLst>
              <a:ext uri="{FF2B5EF4-FFF2-40B4-BE49-F238E27FC236}">
                <a16:creationId xmlns:a16="http://schemas.microsoft.com/office/drawing/2014/main" id="{0398D86B-C62A-5B70-64B0-61CBB3B33ABA}"/>
              </a:ext>
            </a:extLst>
          </p:cNvPr>
          <p:cNvSpPr>
            <a:spLocks noGrp="1"/>
          </p:cNvSpPr>
          <p:nvPr>
            <p:ph idx="13"/>
          </p:nvPr>
        </p:nvSpPr>
        <p:spPr>
          <a:xfrm>
            <a:off x="6492240" y="982345"/>
            <a:ext cx="4585335" cy="504698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4996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87A29-B638-F9D2-2BA9-BAD432A58961}"/>
              </a:ext>
            </a:extLst>
          </p:cNvPr>
          <p:cNvSpPr>
            <a:spLocks noGrp="1"/>
          </p:cNvSpPr>
          <p:nvPr>
            <p:ph type="title"/>
          </p:nvPr>
        </p:nvSpPr>
        <p:spPr>
          <a:xfrm>
            <a:off x="1005840" y="982345"/>
            <a:ext cx="10183034" cy="732155"/>
          </a:xfrm>
          <a:prstGeom prst="rect">
            <a:avLst/>
          </a:prstGeom>
        </p:spPr>
        <p:txBody>
          <a:bodyPr vert="horz" lIns="0" tIns="0" rIns="0" bIns="0" rtlCol="0" anchor="t" anchorCtr="0">
            <a:normAutofit/>
          </a:bodyPr>
          <a:lstStyle/>
          <a:p>
            <a:endParaRPr lang="nl-NL"/>
          </a:p>
        </p:txBody>
      </p:sp>
      <p:sp>
        <p:nvSpPr>
          <p:cNvPr id="3" name="Text Placeholder 2">
            <a:extLst>
              <a:ext uri="{FF2B5EF4-FFF2-40B4-BE49-F238E27FC236}">
                <a16:creationId xmlns:a16="http://schemas.microsoft.com/office/drawing/2014/main" id="{23D6DF14-49A5-7B3D-9440-BE9DF568D3F1}"/>
              </a:ext>
            </a:extLst>
          </p:cNvPr>
          <p:cNvSpPr>
            <a:spLocks noGrp="1"/>
          </p:cNvSpPr>
          <p:nvPr>
            <p:ph type="body" idx="1"/>
          </p:nvPr>
        </p:nvSpPr>
        <p:spPr>
          <a:xfrm>
            <a:off x="1005840" y="2002971"/>
            <a:ext cx="10183034" cy="3368993"/>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ijdelijke aanduiding voor dianummer 5">
            <a:extLst>
              <a:ext uri="{FF2B5EF4-FFF2-40B4-BE49-F238E27FC236}">
                <a16:creationId xmlns:a16="http://schemas.microsoft.com/office/drawing/2014/main" id="{3EF390D8-4AB2-47AB-16BD-C2090FA6D95B}"/>
              </a:ext>
            </a:extLst>
          </p:cNvPr>
          <p:cNvSpPr>
            <a:spLocks noGrp="1"/>
          </p:cNvSpPr>
          <p:nvPr>
            <p:ph type="sldNum" sz="quarter" idx="4"/>
          </p:nvPr>
        </p:nvSpPr>
        <p:spPr>
          <a:xfrm>
            <a:off x="9055274" y="6181344"/>
            <a:ext cx="2133600" cy="184666"/>
          </a:xfrm>
          <a:prstGeom prst="rect">
            <a:avLst/>
          </a:prstGeom>
        </p:spPr>
        <p:txBody>
          <a:bodyPr vert="horz" lIns="0" tIns="0" rIns="0" bIns="0" rtlCol="0" anchor="b">
            <a:noAutofit/>
          </a:bodyPr>
          <a:lstStyle>
            <a:lvl1pPr algn="r">
              <a:defRPr sz="1200">
                <a:solidFill>
                  <a:schemeClr val="tx1"/>
                </a:solidFill>
                <a:latin typeface="+mn-lt"/>
                <a:cs typeface="Arial" panose="020B0604020202020204" pitchFamily="34" charset="0"/>
              </a:defRPr>
            </a:lvl1pPr>
          </a:lstStyle>
          <a:p>
            <a:fld id="{AC2620D6-3FD4-4D74-86CB-38375006AE5A}" type="slidenum">
              <a:rPr lang="nl-NL" smtClean="0"/>
              <a:pPr/>
              <a:t>‹nr.›</a:t>
            </a:fld>
            <a:endParaRPr lang="nl-NL"/>
          </a:p>
        </p:txBody>
      </p:sp>
      <p:sp>
        <p:nvSpPr>
          <p:cNvPr id="9" name="Footer Placeholder 4">
            <a:extLst>
              <a:ext uri="{FF2B5EF4-FFF2-40B4-BE49-F238E27FC236}">
                <a16:creationId xmlns:a16="http://schemas.microsoft.com/office/drawing/2014/main" id="{D7965DB8-04E8-2729-9391-3031C357A93C}"/>
              </a:ext>
            </a:extLst>
          </p:cNvPr>
          <p:cNvSpPr>
            <a:spLocks noGrp="1"/>
          </p:cNvSpPr>
          <p:nvPr>
            <p:ph type="ftr" sz="quarter" idx="3"/>
          </p:nvPr>
        </p:nvSpPr>
        <p:spPr>
          <a:xfrm>
            <a:off x="1005840" y="6181344"/>
            <a:ext cx="4114800" cy="184666"/>
          </a:xfrm>
          <a:prstGeom prst="rect">
            <a:avLst/>
          </a:prstGeom>
        </p:spPr>
        <p:txBody>
          <a:bodyPr vert="horz" lIns="0" tIns="0" rIns="0" bIns="0" rtlCol="0" anchor="b">
            <a:spAutoFit/>
          </a:bodyPr>
          <a:lstStyle>
            <a:lvl1pPr algn="l">
              <a:defRPr sz="1200">
                <a:solidFill>
                  <a:schemeClr val="tx1">
                    <a:tint val="75000"/>
                  </a:schemeClr>
                </a:solidFill>
              </a:defRPr>
            </a:lvl1pPr>
          </a:lstStyle>
          <a:p>
            <a:r>
              <a:rPr lang="nl-NL"/>
              <a:t>Teamplan EOV 2024</a:t>
            </a:r>
            <a:endParaRPr lang="en-GB"/>
          </a:p>
        </p:txBody>
      </p:sp>
    </p:spTree>
    <p:extLst>
      <p:ext uri="{BB962C8B-B14F-4D97-AF65-F5344CB8AC3E}">
        <p14:creationId xmlns:p14="http://schemas.microsoft.com/office/powerpoint/2010/main" val="343490236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3" r:id="rId5"/>
    <p:sldLayoutId id="2147483664" r:id="rId6"/>
    <p:sldLayoutId id="2147483665" r:id="rId7"/>
    <p:sldLayoutId id="2147483683" r:id="rId8"/>
    <p:sldLayoutId id="2147483677" r:id="rId9"/>
    <p:sldLayoutId id="2147483666" r:id="rId10"/>
    <p:sldLayoutId id="2147483667" r:id="rId11"/>
    <p:sldLayoutId id="2147483671" r:id="rId12"/>
    <p:sldLayoutId id="2147483675" r:id="rId13"/>
    <p:sldLayoutId id="2147483673" r:id="rId14"/>
    <p:sldLayoutId id="2147483669" r:id="rId15"/>
    <p:sldLayoutId id="2147483650" r:id="rId16"/>
    <p:sldLayoutId id="2147483674" r:id="rId17"/>
    <p:sldLayoutId id="2147483672" r:id="rId18"/>
    <p:sldLayoutId id="2147483678" r:id="rId19"/>
    <p:sldLayoutId id="2147483679" r:id="rId20"/>
    <p:sldLayoutId id="2147483680" r:id="rId21"/>
    <p:sldLayoutId id="2147483655" r:id="rId22"/>
    <p:sldLayoutId id="2147483681" r:id="rId23"/>
    <p:sldLayoutId id="2147483682" r:id="rId24"/>
    <p:sldLayoutId id="2147483654" r:id="rId25"/>
    <p:sldLayoutId id="2147483684" r:id="rId26"/>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accent1"/>
        </a:buClr>
        <a:buFontTx/>
        <a:buNone/>
        <a:defRPr sz="1400" b="1"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tx1"/>
          </a:solidFill>
          <a:latin typeface="+mn-lt"/>
          <a:ea typeface="+mn-ea"/>
          <a:cs typeface="+mn-cs"/>
        </a:defRPr>
      </a:lvl4pPr>
      <a:lvl5pPr marL="685800" indent="-228600" algn="l" defTabSz="914400" rtl="0" eaLnBrk="1" latinLnBrk="0" hangingPunct="1">
        <a:lnSpc>
          <a:spcPct val="100000"/>
        </a:lnSpc>
        <a:spcBef>
          <a:spcPts val="0"/>
        </a:spcBef>
        <a:spcAft>
          <a:spcPts val="600"/>
        </a:spcAft>
        <a:buFont typeface="Calibri" panose="020F0502020204030204" pitchFamily="34" charset="0"/>
        <a:buChar char="–"/>
        <a:defRPr lang="nl-NL" sz="1400" kern="1200" dirty="0">
          <a:solidFill>
            <a:schemeClr val="tx1"/>
          </a:solidFill>
          <a:latin typeface="+mn-lt"/>
          <a:ea typeface="+mn-ea"/>
          <a:cs typeface="+mn-cs"/>
        </a:defRPr>
      </a:lvl5pPr>
      <a:lvl6pPr marL="685800" indent="-2286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tx1"/>
          </a:solidFill>
          <a:latin typeface="+mn-lt"/>
          <a:ea typeface="+mn-ea"/>
          <a:cs typeface="+mn-cs"/>
        </a:defRPr>
      </a:lvl6pPr>
      <a:lvl7pPr marL="685800" indent="-2286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tx1"/>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tx1"/>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Calibri" panose="020F0502020204030204" pitchFamily="34" charset="0"/>
        <a:buChar char="–"/>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3A49F4C-1528-2A45-89B5-FC78FD24D4CF}"/>
              </a:ext>
            </a:extLst>
          </p:cNvPr>
          <p:cNvPicPr>
            <a:picLocks noChangeAspect="1"/>
          </p:cNvPicPr>
          <p:nvPr/>
        </p:nvPicPr>
        <p:blipFill>
          <a:blip r:embed="rId3"/>
          <a:stretch>
            <a:fillRect/>
          </a:stretch>
        </p:blipFill>
        <p:spPr>
          <a:xfrm>
            <a:off x="11161" y="950976"/>
            <a:ext cx="10490305" cy="5907024"/>
          </a:xfrm>
          <a:prstGeom prst="rect">
            <a:avLst/>
          </a:prstGeom>
        </p:spPr>
      </p:pic>
      <p:sp>
        <p:nvSpPr>
          <p:cNvPr id="5" name="Titel 4">
            <a:extLst>
              <a:ext uri="{FF2B5EF4-FFF2-40B4-BE49-F238E27FC236}">
                <a16:creationId xmlns:a16="http://schemas.microsoft.com/office/drawing/2014/main" id="{1B1A9C14-9AC8-CB24-1575-1A449269173B}"/>
              </a:ext>
            </a:extLst>
          </p:cNvPr>
          <p:cNvSpPr>
            <a:spLocks noGrp="1"/>
          </p:cNvSpPr>
          <p:nvPr>
            <p:ph type="ctrTitle"/>
          </p:nvPr>
        </p:nvSpPr>
        <p:spPr>
          <a:xfrm>
            <a:off x="2514873" y="1295399"/>
            <a:ext cx="7728583" cy="1132535"/>
          </a:xfrm>
        </p:spPr>
        <p:txBody>
          <a:bodyPr/>
          <a:lstStyle/>
          <a:p>
            <a:br>
              <a:rPr lang="nl-NL"/>
            </a:br>
            <a:r>
              <a:rPr lang="nl-NL" sz="4000"/>
              <a:t>Belevingsmonitor ov-knooppunten</a:t>
            </a:r>
            <a:endParaRPr lang="nl-NL" sz="4000" i="1"/>
          </a:p>
        </p:txBody>
      </p:sp>
      <p:sp>
        <p:nvSpPr>
          <p:cNvPr id="7" name="Tijdelijke aanduiding voor tekst 6">
            <a:extLst>
              <a:ext uri="{FF2B5EF4-FFF2-40B4-BE49-F238E27FC236}">
                <a16:creationId xmlns:a16="http://schemas.microsoft.com/office/drawing/2014/main" id="{07B123DF-95A1-A0B0-61FD-FD05EFAAC6E5}"/>
              </a:ext>
            </a:extLst>
          </p:cNvPr>
          <p:cNvSpPr>
            <a:spLocks noGrp="1"/>
          </p:cNvSpPr>
          <p:nvPr>
            <p:ph type="body" sz="quarter" idx="14"/>
          </p:nvPr>
        </p:nvSpPr>
        <p:spPr>
          <a:xfrm>
            <a:off x="10567577" y="6320108"/>
            <a:ext cx="1576686" cy="309292"/>
          </a:xfrm>
          <a:noFill/>
        </p:spPr>
        <p:txBody>
          <a:bodyPr vert="horz" lIns="0" tIns="0" rIns="0" bIns="0" rtlCol="0" anchor="t">
            <a:noAutofit/>
          </a:bodyPr>
          <a:lstStyle/>
          <a:p>
            <a:r>
              <a:rPr lang="nl-NL" dirty="0"/>
              <a:t>20 november 2025</a:t>
            </a:r>
          </a:p>
        </p:txBody>
      </p:sp>
      <p:sp>
        <p:nvSpPr>
          <p:cNvPr id="4" name="Ondertitel 3">
            <a:extLst>
              <a:ext uri="{FF2B5EF4-FFF2-40B4-BE49-F238E27FC236}">
                <a16:creationId xmlns:a16="http://schemas.microsoft.com/office/drawing/2014/main" id="{358EDCB5-F023-22AB-97F8-B71B3A09E422}"/>
              </a:ext>
            </a:extLst>
          </p:cNvPr>
          <p:cNvSpPr>
            <a:spLocks noGrp="1"/>
          </p:cNvSpPr>
          <p:nvPr>
            <p:ph type="subTitle" idx="1"/>
          </p:nvPr>
        </p:nvSpPr>
        <p:spPr>
          <a:xfrm>
            <a:off x="2281976" y="2451758"/>
            <a:ext cx="7475644" cy="436538"/>
          </a:xfrm>
        </p:spPr>
        <p:txBody>
          <a:bodyPr/>
          <a:lstStyle/>
          <a:p>
            <a:pPr algn="ctr"/>
            <a:r>
              <a:rPr lang="nl-NL"/>
              <a:t>Uitkomsten onderzoek nulmeting 1</a:t>
            </a:r>
            <a:r>
              <a:rPr lang="nl-NL" baseline="30000"/>
              <a:t>e</a:t>
            </a:r>
            <a:r>
              <a:rPr lang="nl-NL"/>
              <a:t> ronde knooppunten 2024</a:t>
            </a:r>
          </a:p>
        </p:txBody>
      </p:sp>
    </p:spTree>
    <p:extLst>
      <p:ext uri="{BB962C8B-B14F-4D97-AF65-F5344CB8AC3E}">
        <p14:creationId xmlns:p14="http://schemas.microsoft.com/office/powerpoint/2010/main" val="341128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7C3C-5053-6986-70F2-84B3BCED6AE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9D99B4B4-5B8F-05C5-FB16-272C5B9956EE}"/>
              </a:ext>
            </a:extLst>
          </p:cNvPr>
          <p:cNvSpPr>
            <a:spLocks noGrp="1"/>
          </p:cNvSpPr>
          <p:nvPr>
            <p:ph type="title"/>
          </p:nvPr>
        </p:nvSpPr>
        <p:spPr>
          <a:xfrm>
            <a:off x="1003125" y="790486"/>
            <a:ext cx="4902086" cy="732155"/>
          </a:xfrm>
        </p:spPr>
        <p:txBody>
          <a:bodyPr/>
          <a:lstStyle/>
          <a:p>
            <a:r>
              <a:rPr lang="nl-NL"/>
              <a:t>3a. Wat gaat goed</a:t>
            </a:r>
          </a:p>
        </p:txBody>
      </p:sp>
      <p:sp>
        <p:nvSpPr>
          <p:cNvPr id="9" name="Rechthoek 8">
            <a:extLst>
              <a:ext uri="{FF2B5EF4-FFF2-40B4-BE49-F238E27FC236}">
                <a16:creationId xmlns:a16="http://schemas.microsoft.com/office/drawing/2014/main" id="{03AC5559-4EE6-D89B-E3D1-3ED3FC3C80F3}"/>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pic>
        <p:nvPicPr>
          <p:cNvPr id="15" name="Afbeelding 14">
            <a:extLst>
              <a:ext uri="{FF2B5EF4-FFF2-40B4-BE49-F238E27FC236}">
                <a16:creationId xmlns:a16="http://schemas.microsoft.com/office/drawing/2014/main" id="{3B928255-B03D-37F8-6157-0E0E793F7E42}"/>
              </a:ext>
            </a:extLst>
          </p:cNvPr>
          <p:cNvPicPr>
            <a:picLocks noChangeAspect="1"/>
          </p:cNvPicPr>
          <p:nvPr/>
        </p:nvPicPr>
        <p:blipFill>
          <a:blip r:embed="rId2"/>
          <a:stretch>
            <a:fillRect/>
          </a:stretch>
        </p:blipFill>
        <p:spPr>
          <a:xfrm>
            <a:off x="-21770" y="1458524"/>
            <a:ext cx="12192000" cy="4608990"/>
          </a:xfrm>
          <a:prstGeom prst="rect">
            <a:avLst/>
          </a:prstGeom>
        </p:spPr>
      </p:pic>
      <p:sp>
        <p:nvSpPr>
          <p:cNvPr id="16" name="Titel 4">
            <a:extLst>
              <a:ext uri="{FF2B5EF4-FFF2-40B4-BE49-F238E27FC236}">
                <a16:creationId xmlns:a16="http://schemas.microsoft.com/office/drawing/2014/main" id="{A1EBEF22-D6B1-0AD9-1279-0AE2C8057276}"/>
              </a:ext>
            </a:extLst>
          </p:cNvPr>
          <p:cNvSpPr txBox="1">
            <a:spLocks/>
          </p:cNvSpPr>
          <p:nvPr/>
        </p:nvSpPr>
        <p:spPr>
          <a:xfrm>
            <a:off x="870735" y="5995399"/>
            <a:ext cx="7935808" cy="48809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sz="2000"/>
              <a:t>Reisinformatie, loopafstanden, routes en bewegwijzering</a:t>
            </a:r>
            <a:endParaRPr lang="nl-NL" sz="2000" b="0"/>
          </a:p>
        </p:txBody>
      </p:sp>
    </p:spTree>
    <p:extLst>
      <p:ext uri="{BB962C8B-B14F-4D97-AF65-F5344CB8AC3E}">
        <p14:creationId xmlns:p14="http://schemas.microsoft.com/office/powerpoint/2010/main" val="30102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FBE0D-B459-4C5A-D0F1-6CE6A5564A8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08EA829-F435-1D72-A2E2-9980AC870AD3}"/>
              </a:ext>
            </a:extLst>
          </p:cNvPr>
          <p:cNvSpPr>
            <a:spLocks noGrp="1"/>
          </p:cNvSpPr>
          <p:nvPr>
            <p:ph type="title"/>
          </p:nvPr>
        </p:nvSpPr>
        <p:spPr>
          <a:xfrm>
            <a:off x="1003125" y="790486"/>
            <a:ext cx="4902086" cy="732155"/>
          </a:xfrm>
        </p:spPr>
        <p:txBody>
          <a:bodyPr/>
          <a:lstStyle/>
          <a:p>
            <a:r>
              <a:rPr lang="nl-NL"/>
              <a:t>3a. Wat gaat goed</a:t>
            </a:r>
          </a:p>
        </p:txBody>
      </p:sp>
      <p:sp>
        <p:nvSpPr>
          <p:cNvPr id="9" name="Rechthoek 8">
            <a:extLst>
              <a:ext uri="{FF2B5EF4-FFF2-40B4-BE49-F238E27FC236}">
                <a16:creationId xmlns:a16="http://schemas.microsoft.com/office/drawing/2014/main" id="{90DC6F35-E421-4566-C76A-B8BD78FCBF67}"/>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6" name="Titel 4">
            <a:extLst>
              <a:ext uri="{FF2B5EF4-FFF2-40B4-BE49-F238E27FC236}">
                <a16:creationId xmlns:a16="http://schemas.microsoft.com/office/drawing/2014/main" id="{833116B1-3763-7285-BBDE-9F386EF9B50A}"/>
              </a:ext>
            </a:extLst>
          </p:cNvPr>
          <p:cNvSpPr txBox="1">
            <a:spLocks/>
          </p:cNvSpPr>
          <p:nvPr/>
        </p:nvSpPr>
        <p:spPr>
          <a:xfrm>
            <a:off x="870735" y="6376400"/>
            <a:ext cx="7935808" cy="394516"/>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a:t>Bereikbaarheid (lopen, fiets, aut0) en aanbod + betrouwbaarheid ov</a:t>
            </a:r>
            <a:endParaRPr lang="nl-NL" sz="2000" b="0"/>
          </a:p>
        </p:txBody>
      </p:sp>
      <p:pic>
        <p:nvPicPr>
          <p:cNvPr id="4" name="Afbeelding 3">
            <a:extLst>
              <a:ext uri="{FF2B5EF4-FFF2-40B4-BE49-F238E27FC236}">
                <a16:creationId xmlns:a16="http://schemas.microsoft.com/office/drawing/2014/main" id="{BE11B0EB-5033-51AA-F95C-01A19FAA6066}"/>
              </a:ext>
            </a:extLst>
          </p:cNvPr>
          <p:cNvPicPr>
            <a:picLocks noChangeAspect="1"/>
          </p:cNvPicPr>
          <p:nvPr/>
        </p:nvPicPr>
        <p:blipFill>
          <a:blip r:embed="rId3"/>
          <a:stretch>
            <a:fillRect/>
          </a:stretch>
        </p:blipFill>
        <p:spPr>
          <a:xfrm>
            <a:off x="0" y="1145543"/>
            <a:ext cx="12192000" cy="5033543"/>
          </a:xfrm>
          <a:prstGeom prst="rect">
            <a:avLst/>
          </a:prstGeom>
        </p:spPr>
      </p:pic>
    </p:spTree>
    <p:extLst>
      <p:ext uri="{BB962C8B-B14F-4D97-AF65-F5344CB8AC3E}">
        <p14:creationId xmlns:p14="http://schemas.microsoft.com/office/powerpoint/2010/main" val="385199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35B0D0F-9D66-F34C-806C-74F35E4384FF}"/>
              </a:ext>
            </a:extLst>
          </p:cNvPr>
          <p:cNvSpPr>
            <a:spLocks noGrp="1"/>
          </p:cNvSpPr>
          <p:nvPr>
            <p:ph idx="1"/>
          </p:nvPr>
        </p:nvSpPr>
        <p:spPr>
          <a:xfrm>
            <a:off x="1005840" y="1165532"/>
            <a:ext cx="4902086" cy="5013554"/>
          </a:xfrm>
        </p:spPr>
        <p:txBody>
          <a:bodyPr>
            <a:normAutofit fontScale="92500" lnSpcReduction="10000"/>
          </a:bodyPr>
          <a:lstStyle/>
          <a:p>
            <a:endParaRPr lang="nl-NL" sz="2000"/>
          </a:p>
          <a:p>
            <a:r>
              <a:rPr lang="nl-NL" sz="2000"/>
              <a:t>De reiziger is minder tevreden over: </a:t>
            </a:r>
          </a:p>
          <a:p>
            <a:pPr marL="342900" lvl="1" indent="-342900">
              <a:buFont typeface="Arial" panose="020B0604020202020204" pitchFamily="34" charset="0"/>
              <a:buChar char="•"/>
            </a:pPr>
            <a:r>
              <a:rPr lang="nl-NL" sz="2000" b="0"/>
              <a:t>(Sociale) veiligheid </a:t>
            </a:r>
            <a:r>
              <a:rPr lang="nl-NL" sz="2000" b="0" u="sng"/>
              <a:t>in de avond</a:t>
            </a:r>
          </a:p>
          <a:p>
            <a:pPr marL="342900" lvl="1" indent="-342900">
              <a:buFont typeface="Arial" panose="020B0604020202020204" pitchFamily="34" charset="0"/>
              <a:buChar char="•"/>
            </a:pPr>
            <a:r>
              <a:rPr lang="nl-NL" sz="2000" b="0"/>
              <a:t>Deelmobiliteit</a:t>
            </a:r>
          </a:p>
          <a:p>
            <a:pPr marL="342900" lvl="1" indent="-342900">
              <a:buFont typeface="Arial" panose="020B0604020202020204" pitchFamily="34" charset="0"/>
              <a:buChar char="•"/>
            </a:pPr>
            <a:r>
              <a:rPr lang="nl-NL" sz="2000" b="0"/>
              <a:t>Werking lift/roltrap</a:t>
            </a:r>
          </a:p>
          <a:p>
            <a:pPr marL="342900" lvl="1" indent="-342900">
              <a:buFont typeface="Arial" panose="020B0604020202020204" pitchFamily="34" charset="0"/>
              <a:buChar char="•"/>
            </a:pPr>
            <a:r>
              <a:rPr lang="nl-NL" sz="2000" b="0"/>
              <a:t>Comfort wachtruimtes</a:t>
            </a:r>
          </a:p>
          <a:p>
            <a:pPr marL="342900" lvl="1" indent="-342900">
              <a:buFont typeface="Arial" panose="020B0604020202020204" pitchFamily="34" charset="0"/>
              <a:buChar char="•"/>
            </a:pPr>
            <a:r>
              <a:rPr lang="nl-NL" sz="2000" b="0"/>
              <a:t>Sfeer/gevoel </a:t>
            </a:r>
          </a:p>
          <a:p>
            <a:pPr marL="342900" indent="-342900">
              <a:buFontTx/>
              <a:buChar char="-"/>
            </a:pPr>
            <a:endParaRPr lang="nl-NL" sz="2000"/>
          </a:p>
          <a:p>
            <a:r>
              <a:rPr lang="nl-NL" sz="2000"/>
              <a:t>VEILIGHEID &amp; REINHEID (gem. score: 6,7)</a:t>
            </a:r>
            <a:br>
              <a:rPr lang="nl-NL" sz="2000"/>
            </a:br>
            <a:endParaRPr lang="nl-NL" sz="2000"/>
          </a:p>
          <a:p>
            <a:r>
              <a:rPr lang="nl-NL" sz="2000"/>
              <a:t>FUNCTIONALITEIT (gem. score: 6,6)</a:t>
            </a:r>
            <a:br>
              <a:rPr lang="nl-NL" sz="2000"/>
            </a:br>
            <a:endParaRPr lang="nl-NL" sz="2000"/>
          </a:p>
          <a:p>
            <a:r>
              <a:rPr lang="nl-NL" sz="2000"/>
              <a:t>VOORZIENINGEN (gem. score: 6,8) </a:t>
            </a:r>
          </a:p>
          <a:p>
            <a:endParaRPr lang="nl-NL" sz="2000"/>
          </a:p>
          <a:p>
            <a:r>
              <a:rPr lang="nl-NL" sz="2000"/>
              <a:t>COMFORT &amp; BELEVING (gem. score: 6,3)</a:t>
            </a:r>
          </a:p>
          <a:p>
            <a:endParaRPr lang="nl-NL" sz="2000"/>
          </a:p>
          <a:p>
            <a:endParaRPr lang="nl-NL" sz="2000"/>
          </a:p>
          <a:p>
            <a:endParaRPr lang="nl-NL"/>
          </a:p>
          <a:p>
            <a:endParaRPr lang="nl-NL"/>
          </a:p>
        </p:txBody>
      </p:sp>
      <p:sp>
        <p:nvSpPr>
          <p:cNvPr id="5" name="Titel 4">
            <a:extLst>
              <a:ext uri="{FF2B5EF4-FFF2-40B4-BE49-F238E27FC236}">
                <a16:creationId xmlns:a16="http://schemas.microsoft.com/office/drawing/2014/main" id="{7EF5B5BD-F44F-E243-9E34-5A624CA163CD}"/>
              </a:ext>
            </a:extLst>
          </p:cNvPr>
          <p:cNvSpPr>
            <a:spLocks noGrp="1"/>
          </p:cNvSpPr>
          <p:nvPr>
            <p:ph type="title"/>
          </p:nvPr>
        </p:nvSpPr>
        <p:spPr>
          <a:xfrm>
            <a:off x="1005840" y="769391"/>
            <a:ext cx="4902086" cy="732155"/>
          </a:xfrm>
        </p:spPr>
        <p:txBody>
          <a:bodyPr/>
          <a:lstStyle/>
          <a:p>
            <a:r>
              <a:rPr lang="nl-NL"/>
              <a:t>3b. Wat kan beter</a:t>
            </a:r>
          </a:p>
        </p:txBody>
      </p:sp>
      <p:pic>
        <p:nvPicPr>
          <p:cNvPr id="8" name="Afbeelding 7">
            <a:extLst>
              <a:ext uri="{FF2B5EF4-FFF2-40B4-BE49-F238E27FC236}">
                <a16:creationId xmlns:a16="http://schemas.microsoft.com/office/drawing/2014/main" id="{005CA78B-9F88-3245-9AAA-5B4634D1A717}"/>
              </a:ext>
            </a:extLst>
          </p:cNvPr>
          <p:cNvPicPr>
            <a:picLocks noChangeAspect="1"/>
          </p:cNvPicPr>
          <p:nvPr/>
        </p:nvPicPr>
        <p:blipFill>
          <a:blip r:embed="rId3"/>
          <a:stretch>
            <a:fillRect/>
          </a:stretch>
        </p:blipFill>
        <p:spPr>
          <a:xfrm>
            <a:off x="118014" y="3456212"/>
            <a:ext cx="749300" cy="762000"/>
          </a:xfrm>
          <a:prstGeom prst="rect">
            <a:avLst/>
          </a:prstGeom>
        </p:spPr>
      </p:pic>
      <p:pic>
        <p:nvPicPr>
          <p:cNvPr id="9" name="Afbeelding 8">
            <a:extLst>
              <a:ext uri="{FF2B5EF4-FFF2-40B4-BE49-F238E27FC236}">
                <a16:creationId xmlns:a16="http://schemas.microsoft.com/office/drawing/2014/main" id="{AAC8D107-92EB-B046-902E-AAE53778844E}"/>
              </a:ext>
            </a:extLst>
          </p:cNvPr>
          <p:cNvPicPr>
            <a:picLocks noChangeAspect="1"/>
          </p:cNvPicPr>
          <p:nvPr/>
        </p:nvPicPr>
        <p:blipFill>
          <a:blip r:embed="rId4"/>
          <a:stretch>
            <a:fillRect/>
          </a:stretch>
        </p:blipFill>
        <p:spPr>
          <a:xfrm>
            <a:off x="168524" y="4138206"/>
            <a:ext cx="622300" cy="698500"/>
          </a:xfrm>
          <a:prstGeom prst="rect">
            <a:avLst/>
          </a:prstGeom>
        </p:spPr>
      </p:pic>
      <p:pic>
        <p:nvPicPr>
          <p:cNvPr id="10" name="Afbeelding 9">
            <a:extLst>
              <a:ext uri="{FF2B5EF4-FFF2-40B4-BE49-F238E27FC236}">
                <a16:creationId xmlns:a16="http://schemas.microsoft.com/office/drawing/2014/main" id="{41E9EFCE-974E-0843-8557-B5B33151AF72}"/>
              </a:ext>
            </a:extLst>
          </p:cNvPr>
          <p:cNvPicPr>
            <a:picLocks noChangeAspect="1"/>
          </p:cNvPicPr>
          <p:nvPr/>
        </p:nvPicPr>
        <p:blipFill>
          <a:blip r:embed="rId5"/>
          <a:stretch>
            <a:fillRect/>
          </a:stretch>
        </p:blipFill>
        <p:spPr>
          <a:xfrm>
            <a:off x="168524" y="4913263"/>
            <a:ext cx="698500" cy="647700"/>
          </a:xfrm>
          <a:prstGeom prst="rect">
            <a:avLst/>
          </a:prstGeom>
        </p:spPr>
      </p:pic>
      <p:pic>
        <p:nvPicPr>
          <p:cNvPr id="11" name="Afbeelding 10">
            <a:extLst>
              <a:ext uri="{FF2B5EF4-FFF2-40B4-BE49-F238E27FC236}">
                <a16:creationId xmlns:a16="http://schemas.microsoft.com/office/drawing/2014/main" id="{BCA68FA8-7E52-114F-9EA8-BACC32399B39}"/>
              </a:ext>
            </a:extLst>
          </p:cNvPr>
          <p:cNvPicPr>
            <a:picLocks noChangeAspect="1"/>
          </p:cNvPicPr>
          <p:nvPr/>
        </p:nvPicPr>
        <p:blipFill>
          <a:blip r:embed="rId6"/>
          <a:stretch>
            <a:fillRect/>
          </a:stretch>
        </p:blipFill>
        <p:spPr>
          <a:xfrm>
            <a:off x="66011" y="5607834"/>
            <a:ext cx="774700" cy="660400"/>
          </a:xfrm>
          <a:prstGeom prst="rect">
            <a:avLst/>
          </a:prstGeom>
        </p:spPr>
      </p:pic>
      <p:sp>
        <p:nvSpPr>
          <p:cNvPr id="12" name="Titel 4">
            <a:extLst>
              <a:ext uri="{FF2B5EF4-FFF2-40B4-BE49-F238E27FC236}">
                <a16:creationId xmlns:a16="http://schemas.microsoft.com/office/drawing/2014/main" id="{D6FEED41-136E-D641-97B4-15050777DCFA}"/>
              </a:ext>
            </a:extLst>
          </p:cNvPr>
          <p:cNvSpPr txBox="1">
            <a:spLocks/>
          </p:cNvSpPr>
          <p:nvPr/>
        </p:nvSpPr>
        <p:spPr>
          <a:xfrm>
            <a:off x="1005840" y="6408347"/>
            <a:ext cx="7680960" cy="7321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sz="2000"/>
              <a:t>Vaak nog geen kwaliteits-toevoegende schakel in de reis</a:t>
            </a:r>
          </a:p>
        </p:txBody>
      </p:sp>
      <p:pic>
        <p:nvPicPr>
          <p:cNvPr id="7" name="Tijdelijke aanduiding voor afbeelding 6" descr="Afbeelding met buitenshuis, gebouw, hemel, weg&#10;&#10;Door AI gegenereerde inhoud is mogelijk onjuist.">
            <a:extLst>
              <a:ext uri="{FF2B5EF4-FFF2-40B4-BE49-F238E27FC236}">
                <a16:creationId xmlns:a16="http://schemas.microsoft.com/office/drawing/2014/main" id="{DDFA5AA4-2121-4BE4-1091-F8E1CD1A40B7}"/>
              </a:ext>
            </a:extLst>
          </p:cNvPr>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23828" r="23828"/>
          <a:stretch>
            <a:fillRect/>
          </a:stretch>
        </p:blipFill>
        <p:spPr/>
      </p:pic>
      <p:sp>
        <p:nvSpPr>
          <p:cNvPr id="14" name="Tekstvak 13">
            <a:extLst>
              <a:ext uri="{FF2B5EF4-FFF2-40B4-BE49-F238E27FC236}">
                <a16:creationId xmlns:a16="http://schemas.microsoft.com/office/drawing/2014/main" id="{36A16E11-5F67-CB3D-C053-9AEC53B3AFAB}"/>
              </a:ext>
            </a:extLst>
          </p:cNvPr>
          <p:cNvSpPr txBox="1"/>
          <p:nvPr/>
        </p:nvSpPr>
        <p:spPr>
          <a:xfrm>
            <a:off x="6469379" y="5560963"/>
            <a:ext cx="2724537" cy="215444"/>
          </a:xfrm>
          <a:prstGeom prst="rect">
            <a:avLst/>
          </a:prstGeom>
          <a:noFill/>
        </p:spPr>
        <p:txBody>
          <a:bodyPr wrap="square" lIns="0" tIns="0" rIns="0" bIns="0" rtlCol="0">
            <a:spAutoFit/>
          </a:bodyPr>
          <a:lstStyle/>
          <a:p>
            <a:pPr algn="l"/>
            <a:r>
              <a:rPr lang="nl-NL" sz="1400">
                <a:solidFill>
                  <a:schemeClr val="bg1"/>
                </a:solidFill>
              </a:rPr>
              <a:t>Bron: Rapport Studio Bereikbaar</a:t>
            </a:r>
          </a:p>
        </p:txBody>
      </p:sp>
    </p:spTree>
    <p:extLst>
      <p:ext uri="{BB962C8B-B14F-4D97-AF65-F5344CB8AC3E}">
        <p14:creationId xmlns:p14="http://schemas.microsoft.com/office/powerpoint/2010/main" val="205042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9482-FBA4-CC32-D3FA-30320E9F4D4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31DBC39C-B1AC-7962-CFB2-93E3E29BA9C0}"/>
              </a:ext>
            </a:extLst>
          </p:cNvPr>
          <p:cNvSpPr>
            <a:spLocks noGrp="1"/>
          </p:cNvSpPr>
          <p:nvPr>
            <p:ph type="title"/>
          </p:nvPr>
        </p:nvSpPr>
        <p:spPr>
          <a:xfrm>
            <a:off x="1003125" y="790486"/>
            <a:ext cx="4902086" cy="732155"/>
          </a:xfrm>
        </p:spPr>
        <p:txBody>
          <a:bodyPr/>
          <a:lstStyle/>
          <a:p>
            <a:r>
              <a:rPr lang="nl-NL"/>
              <a:t>3b. Wat kan beter</a:t>
            </a:r>
          </a:p>
        </p:txBody>
      </p:sp>
      <p:sp>
        <p:nvSpPr>
          <p:cNvPr id="9" name="Rechthoek 8">
            <a:extLst>
              <a:ext uri="{FF2B5EF4-FFF2-40B4-BE49-F238E27FC236}">
                <a16:creationId xmlns:a16="http://schemas.microsoft.com/office/drawing/2014/main" id="{EE310C92-ECF5-78DF-A463-D214CE6B5B14}"/>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6" name="Titel 4">
            <a:extLst>
              <a:ext uri="{FF2B5EF4-FFF2-40B4-BE49-F238E27FC236}">
                <a16:creationId xmlns:a16="http://schemas.microsoft.com/office/drawing/2014/main" id="{16915EB8-0082-F5E3-74DD-7EA05DF24B5C}"/>
              </a:ext>
            </a:extLst>
          </p:cNvPr>
          <p:cNvSpPr txBox="1">
            <a:spLocks/>
          </p:cNvSpPr>
          <p:nvPr/>
        </p:nvSpPr>
        <p:spPr>
          <a:xfrm>
            <a:off x="870734" y="6452603"/>
            <a:ext cx="9938779" cy="1846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sz="2000"/>
              <a:t>Veiligheid avonduren, beschutting wachtruimtes, veilig parkeren auto/fiets </a:t>
            </a:r>
            <a:endParaRPr lang="nl-NL" sz="2000" b="0"/>
          </a:p>
        </p:txBody>
      </p:sp>
      <p:pic>
        <p:nvPicPr>
          <p:cNvPr id="6" name="Afbeelding 5">
            <a:extLst>
              <a:ext uri="{FF2B5EF4-FFF2-40B4-BE49-F238E27FC236}">
                <a16:creationId xmlns:a16="http://schemas.microsoft.com/office/drawing/2014/main" id="{F1EE6BA4-ED1C-84AC-5A87-620F7AC0564E}"/>
              </a:ext>
            </a:extLst>
          </p:cNvPr>
          <p:cNvPicPr>
            <a:picLocks noChangeAspect="1"/>
          </p:cNvPicPr>
          <p:nvPr/>
        </p:nvPicPr>
        <p:blipFill>
          <a:blip r:embed="rId3"/>
          <a:stretch>
            <a:fillRect/>
          </a:stretch>
        </p:blipFill>
        <p:spPr>
          <a:xfrm>
            <a:off x="0" y="1189088"/>
            <a:ext cx="12192000" cy="5154735"/>
          </a:xfrm>
          <a:prstGeom prst="rect">
            <a:avLst/>
          </a:prstGeom>
        </p:spPr>
      </p:pic>
    </p:spTree>
    <p:extLst>
      <p:ext uri="{BB962C8B-B14F-4D97-AF65-F5344CB8AC3E}">
        <p14:creationId xmlns:p14="http://schemas.microsoft.com/office/powerpoint/2010/main" val="116221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2E25-6D90-1822-0703-F5B1E3B5012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497B957-6C5B-4547-8A6F-3BC9F8AD830C}"/>
              </a:ext>
            </a:extLst>
          </p:cNvPr>
          <p:cNvSpPr>
            <a:spLocks noGrp="1"/>
          </p:cNvSpPr>
          <p:nvPr>
            <p:ph type="title"/>
          </p:nvPr>
        </p:nvSpPr>
        <p:spPr>
          <a:xfrm>
            <a:off x="1003125" y="790486"/>
            <a:ext cx="4902086" cy="732155"/>
          </a:xfrm>
        </p:spPr>
        <p:txBody>
          <a:bodyPr/>
          <a:lstStyle/>
          <a:p>
            <a:r>
              <a:rPr lang="nl-NL"/>
              <a:t>3b. Wat kan beter</a:t>
            </a:r>
          </a:p>
        </p:txBody>
      </p:sp>
      <p:sp>
        <p:nvSpPr>
          <p:cNvPr id="9" name="Rechthoek 8">
            <a:extLst>
              <a:ext uri="{FF2B5EF4-FFF2-40B4-BE49-F238E27FC236}">
                <a16:creationId xmlns:a16="http://schemas.microsoft.com/office/drawing/2014/main" id="{EE602091-723A-78A0-1337-919A80CF302B}"/>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6" name="Titel 4">
            <a:extLst>
              <a:ext uri="{FF2B5EF4-FFF2-40B4-BE49-F238E27FC236}">
                <a16:creationId xmlns:a16="http://schemas.microsoft.com/office/drawing/2014/main" id="{D56A52AE-DE48-E022-8E1E-9B8DB64ED07A}"/>
              </a:ext>
            </a:extLst>
          </p:cNvPr>
          <p:cNvSpPr txBox="1">
            <a:spLocks/>
          </p:cNvSpPr>
          <p:nvPr/>
        </p:nvSpPr>
        <p:spPr>
          <a:xfrm>
            <a:off x="870735" y="6267541"/>
            <a:ext cx="7935808" cy="39451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sz="2000"/>
              <a:t>Auto- en bakfietsparkeerplaatsen, werking lift/roltrap</a:t>
            </a:r>
            <a:endParaRPr lang="nl-NL" sz="2000" b="0"/>
          </a:p>
        </p:txBody>
      </p:sp>
      <p:pic>
        <p:nvPicPr>
          <p:cNvPr id="6" name="Afbeelding 5">
            <a:extLst>
              <a:ext uri="{FF2B5EF4-FFF2-40B4-BE49-F238E27FC236}">
                <a16:creationId xmlns:a16="http://schemas.microsoft.com/office/drawing/2014/main" id="{75D4F638-EE5F-0DDC-D630-8E7FD8737E13}"/>
              </a:ext>
            </a:extLst>
          </p:cNvPr>
          <p:cNvPicPr>
            <a:picLocks noChangeAspect="1"/>
          </p:cNvPicPr>
          <p:nvPr/>
        </p:nvPicPr>
        <p:blipFill>
          <a:blip r:embed="rId3"/>
          <a:stretch>
            <a:fillRect/>
          </a:stretch>
        </p:blipFill>
        <p:spPr>
          <a:xfrm>
            <a:off x="0" y="1365903"/>
            <a:ext cx="12192000" cy="4191509"/>
          </a:xfrm>
          <a:prstGeom prst="rect">
            <a:avLst/>
          </a:prstGeom>
        </p:spPr>
      </p:pic>
    </p:spTree>
    <p:extLst>
      <p:ext uri="{BB962C8B-B14F-4D97-AF65-F5344CB8AC3E}">
        <p14:creationId xmlns:p14="http://schemas.microsoft.com/office/powerpoint/2010/main" val="10425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77331-84FE-B05C-7DD5-5F06E82902A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4C1E58F-39D9-4A43-DECC-4A77DDF17773}"/>
              </a:ext>
            </a:extLst>
          </p:cNvPr>
          <p:cNvSpPr>
            <a:spLocks noGrp="1"/>
          </p:cNvSpPr>
          <p:nvPr>
            <p:ph type="title"/>
          </p:nvPr>
        </p:nvSpPr>
        <p:spPr>
          <a:xfrm>
            <a:off x="1003125" y="790486"/>
            <a:ext cx="4902086" cy="732155"/>
          </a:xfrm>
        </p:spPr>
        <p:txBody>
          <a:bodyPr/>
          <a:lstStyle/>
          <a:p>
            <a:r>
              <a:rPr lang="nl-NL"/>
              <a:t>3b. Wat kan beter</a:t>
            </a:r>
          </a:p>
        </p:txBody>
      </p:sp>
      <p:sp>
        <p:nvSpPr>
          <p:cNvPr id="9" name="Rechthoek 8">
            <a:extLst>
              <a:ext uri="{FF2B5EF4-FFF2-40B4-BE49-F238E27FC236}">
                <a16:creationId xmlns:a16="http://schemas.microsoft.com/office/drawing/2014/main" id="{EFF2DF4E-239B-D1F2-A5F9-E2CB90D54914}"/>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6" name="Titel 4">
            <a:extLst>
              <a:ext uri="{FF2B5EF4-FFF2-40B4-BE49-F238E27FC236}">
                <a16:creationId xmlns:a16="http://schemas.microsoft.com/office/drawing/2014/main" id="{EE1CA71E-0870-BAA4-6956-389B58F97EAD}"/>
              </a:ext>
            </a:extLst>
          </p:cNvPr>
          <p:cNvSpPr txBox="1">
            <a:spLocks/>
          </p:cNvSpPr>
          <p:nvPr/>
        </p:nvSpPr>
        <p:spPr>
          <a:xfrm>
            <a:off x="870735" y="6311084"/>
            <a:ext cx="7935808" cy="39451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nl-NL" sz="2000"/>
              <a:t>Comfort wachtruimtes, sfeer en gevoel knooppunt/omgeving </a:t>
            </a:r>
            <a:endParaRPr lang="nl-NL" sz="2000" b="0"/>
          </a:p>
        </p:txBody>
      </p:sp>
      <p:pic>
        <p:nvPicPr>
          <p:cNvPr id="6" name="Afbeelding 5">
            <a:extLst>
              <a:ext uri="{FF2B5EF4-FFF2-40B4-BE49-F238E27FC236}">
                <a16:creationId xmlns:a16="http://schemas.microsoft.com/office/drawing/2014/main" id="{F0669794-D1E8-489C-FB9F-099C0A522D22}"/>
              </a:ext>
            </a:extLst>
          </p:cNvPr>
          <p:cNvPicPr>
            <a:picLocks noChangeAspect="1"/>
          </p:cNvPicPr>
          <p:nvPr/>
        </p:nvPicPr>
        <p:blipFill>
          <a:blip r:embed="rId3"/>
          <a:stretch>
            <a:fillRect/>
          </a:stretch>
        </p:blipFill>
        <p:spPr>
          <a:xfrm>
            <a:off x="0" y="1489024"/>
            <a:ext cx="12192000" cy="3879951"/>
          </a:xfrm>
          <a:prstGeom prst="rect">
            <a:avLst/>
          </a:prstGeom>
        </p:spPr>
      </p:pic>
    </p:spTree>
    <p:extLst>
      <p:ext uri="{BB962C8B-B14F-4D97-AF65-F5344CB8AC3E}">
        <p14:creationId xmlns:p14="http://schemas.microsoft.com/office/powerpoint/2010/main" val="357397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6A9AF-ECCF-72B9-6A8F-7C4F70171D3D}"/>
            </a:ext>
          </a:extLst>
        </p:cNvPr>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D76477FA-5623-20B6-08E4-C436A878DDBB}"/>
              </a:ext>
            </a:extLst>
          </p:cNvPr>
          <p:cNvSpPr>
            <a:spLocks noGrp="1"/>
          </p:cNvSpPr>
          <p:nvPr>
            <p:ph idx="1"/>
          </p:nvPr>
        </p:nvSpPr>
        <p:spPr>
          <a:xfrm>
            <a:off x="6784975" y="1283421"/>
            <a:ext cx="4902086" cy="5370797"/>
          </a:xfrm>
        </p:spPr>
        <p:txBody>
          <a:bodyPr>
            <a:noAutofit/>
          </a:bodyPr>
          <a:lstStyle/>
          <a:p>
            <a:pPr marL="285750" lvl="1" indent="-285750">
              <a:buFont typeface="Arial" panose="020B0604020202020204" pitchFamily="34" charset="0"/>
              <a:buChar char="•"/>
            </a:pPr>
            <a:r>
              <a:rPr lang="nl-NL" sz="1500" b="0"/>
              <a:t>Uitkomsten ronde 1 van de nulmeting bevestigen onze vermoedens</a:t>
            </a:r>
          </a:p>
          <a:p>
            <a:pPr marL="285750" lvl="1" indent="-285750">
              <a:buFont typeface="Arial" panose="020B0604020202020204" pitchFamily="34" charset="0"/>
              <a:buChar char="•"/>
            </a:pPr>
            <a:endParaRPr lang="nl-NL" sz="1500" b="0"/>
          </a:p>
          <a:p>
            <a:pPr marL="285750" lvl="1" indent="-285750">
              <a:buFont typeface="Arial" panose="020B0604020202020204" pitchFamily="34" charset="0"/>
              <a:buChar char="•"/>
            </a:pPr>
            <a:r>
              <a:rPr lang="nl-NL" sz="1500" b="0"/>
              <a:t>Uitkomsten besproken met partners</a:t>
            </a:r>
          </a:p>
          <a:p>
            <a:pPr marL="285750" lvl="1" indent="-285750">
              <a:buFont typeface="Arial" panose="020B0604020202020204" pitchFamily="34" charset="0"/>
              <a:buChar char="•"/>
            </a:pPr>
            <a:endParaRPr lang="nl-NL" sz="1500" b="0"/>
          </a:p>
          <a:p>
            <a:pPr marL="285750" lvl="1" indent="-285750">
              <a:buFont typeface="Arial" panose="020B0604020202020204" pitchFamily="34" charset="0"/>
              <a:buChar char="•"/>
            </a:pPr>
            <a:r>
              <a:rPr lang="nl-NL" sz="1500" b="0"/>
              <a:t>Geen apart uitvoeringsprogramma gekoppeld aan uitkomsten Belevingsmonitor </a:t>
            </a:r>
            <a:r>
              <a:rPr lang="nl-NL" sz="1500" b="0">
                <a:sym typeface="Wingdings" panose="05000000000000000000" pitchFamily="2" charset="2"/>
              </a:rPr>
              <a:t> wél i</a:t>
            </a:r>
            <a:r>
              <a:rPr lang="nl-NL" sz="1500" b="0"/>
              <a:t>nput voor lopende + nieuwe knooppuntprojecten</a:t>
            </a:r>
          </a:p>
          <a:p>
            <a:pPr marL="285750" lvl="1" indent="-285750">
              <a:buFont typeface="Arial" panose="020B0604020202020204" pitchFamily="34" charset="0"/>
              <a:buChar char="•"/>
            </a:pPr>
            <a:endParaRPr lang="nl-NL" sz="1500" b="0"/>
          </a:p>
          <a:p>
            <a:pPr marL="285750" lvl="1" indent="-285750">
              <a:buFont typeface="Arial" panose="020B0604020202020204" pitchFamily="34" charset="0"/>
              <a:buChar char="•"/>
            </a:pPr>
            <a:r>
              <a:rPr lang="nl-NL" sz="1500" b="0"/>
              <a:t>Sociale veiligheid: sinds Pointer onderzoek (2024) meer aandacht voor.  Agenderingsmotie PS. Nu bezig met opstellen werkagenda sociale veiligheid binnen domein Mobiliteit</a:t>
            </a:r>
          </a:p>
          <a:p>
            <a:pPr marL="285750" lvl="1" indent="-285750">
              <a:buFont typeface="Arial" panose="020B0604020202020204" pitchFamily="34" charset="0"/>
              <a:buChar char="•"/>
            </a:pPr>
            <a:endParaRPr lang="nl-NL" sz="1500" b="0"/>
          </a:p>
          <a:p>
            <a:pPr marL="285750" lvl="1" indent="-285750">
              <a:buFont typeface="Arial" panose="020B0604020202020204" pitchFamily="34" charset="0"/>
              <a:buChar char="•"/>
            </a:pPr>
            <a:r>
              <a:rPr lang="nl-NL" sz="1500" b="0"/>
              <a:t>Comfort &amp; beleving: in richtlijn Haltes, hubs en knooppunten</a:t>
            </a:r>
          </a:p>
          <a:p>
            <a:pPr marL="285750" lvl="1" indent="-285750">
              <a:buFont typeface="Arial" panose="020B0604020202020204" pitchFamily="34" charset="0"/>
              <a:buChar char="•"/>
            </a:pPr>
            <a:endParaRPr lang="nl-NL" sz="1500" b="0"/>
          </a:p>
          <a:p>
            <a:pPr marL="285750" lvl="1" indent="-285750">
              <a:buFont typeface="Arial" panose="020B0604020202020204" pitchFamily="34" charset="0"/>
              <a:buChar char="•"/>
            </a:pPr>
            <a:r>
              <a:rPr lang="nl-NL" sz="1500" b="0"/>
              <a:t>Deelmobiliteit: vanaf 2026 regionale systemen voor deelfietsen in 12 gemeentes in de provincie</a:t>
            </a:r>
          </a:p>
        </p:txBody>
      </p:sp>
      <p:sp>
        <p:nvSpPr>
          <p:cNvPr id="5" name="Titel 4">
            <a:extLst>
              <a:ext uri="{FF2B5EF4-FFF2-40B4-BE49-F238E27FC236}">
                <a16:creationId xmlns:a16="http://schemas.microsoft.com/office/drawing/2014/main" id="{A13A9614-959A-C2D9-1FB1-07000E9008BF}"/>
              </a:ext>
            </a:extLst>
          </p:cNvPr>
          <p:cNvSpPr>
            <a:spLocks noGrp="1"/>
          </p:cNvSpPr>
          <p:nvPr>
            <p:ph type="title"/>
          </p:nvPr>
        </p:nvSpPr>
        <p:spPr>
          <a:xfrm>
            <a:off x="6784975" y="563016"/>
            <a:ext cx="4902086" cy="514985"/>
          </a:xfrm>
        </p:spPr>
        <p:txBody>
          <a:bodyPr/>
          <a:lstStyle/>
          <a:p>
            <a:r>
              <a:rPr lang="nl-NL"/>
              <a:t>4. Vervolg</a:t>
            </a:r>
          </a:p>
        </p:txBody>
      </p:sp>
      <p:sp>
        <p:nvSpPr>
          <p:cNvPr id="19" name="Tijdelijke aanduiding voor voettekst 3">
            <a:extLst>
              <a:ext uri="{FF2B5EF4-FFF2-40B4-BE49-F238E27FC236}">
                <a16:creationId xmlns:a16="http://schemas.microsoft.com/office/drawing/2014/main" id="{5E8E50A0-F817-FE52-5B20-4F814E3BB4DB}"/>
              </a:ext>
            </a:extLst>
          </p:cNvPr>
          <p:cNvSpPr txBox="1">
            <a:spLocks/>
          </p:cNvSpPr>
          <p:nvPr/>
        </p:nvSpPr>
        <p:spPr>
          <a:xfrm>
            <a:off x="1166412" y="5557240"/>
            <a:ext cx="4114800" cy="184666"/>
          </a:xfrm>
          <a:prstGeom prst="rect">
            <a:avLst/>
          </a:prstGeom>
        </p:spPr>
        <p:txBody>
          <a:bodyPr vert="horz" lIns="0" tIns="0" rIns="0" bIns="0" rtlCol="0" anchor="b">
            <a:spAutoFit/>
          </a:bodyPr>
          <a:lst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schemeClr val="bg1"/>
                </a:solidFill>
              </a:rPr>
              <a:t>Bron: Fotograaf Mitchel </a:t>
            </a:r>
            <a:r>
              <a:rPr lang="nl-NL" err="1">
                <a:solidFill>
                  <a:schemeClr val="bg1"/>
                </a:solidFill>
              </a:rPr>
              <a:t>Lensink</a:t>
            </a:r>
            <a:endParaRPr lang="nl-NL">
              <a:solidFill>
                <a:schemeClr val="bg1"/>
              </a:solidFill>
            </a:endParaRPr>
          </a:p>
        </p:txBody>
      </p:sp>
      <p:pic>
        <p:nvPicPr>
          <p:cNvPr id="6" name="Tijdelijke aanduiding voor afbeelding 5" descr="Afbeelding met buitenshuis, hemel, weg, boom&#10;&#10;Door AI gegenereerde inhoud is mogelijk onjuist.">
            <a:extLst>
              <a:ext uri="{FF2B5EF4-FFF2-40B4-BE49-F238E27FC236}">
                <a16:creationId xmlns:a16="http://schemas.microsoft.com/office/drawing/2014/main" id="{5482863A-108D-A1ED-A8A3-08C23AA9F96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43" r="16143"/>
          <a:stretch>
            <a:fillRect/>
          </a:stretch>
        </p:blipFill>
        <p:spPr/>
      </p:pic>
      <p:sp>
        <p:nvSpPr>
          <p:cNvPr id="7" name="Tekstvak 6">
            <a:extLst>
              <a:ext uri="{FF2B5EF4-FFF2-40B4-BE49-F238E27FC236}">
                <a16:creationId xmlns:a16="http://schemas.microsoft.com/office/drawing/2014/main" id="{85A1DED0-8A22-6952-E974-FC3B09E313F6}"/>
              </a:ext>
            </a:extLst>
          </p:cNvPr>
          <p:cNvSpPr txBox="1"/>
          <p:nvPr/>
        </p:nvSpPr>
        <p:spPr>
          <a:xfrm>
            <a:off x="1166412" y="5454269"/>
            <a:ext cx="2011128" cy="215444"/>
          </a:xfrm>
          <a:prstGeom prst="rect">
            <a:avLst/>
          </a:prstGeom>
          <a:noFill/>
        </p:spPr>
        <p:txBody>
          <a:bodyPr wrap="square" lIns="0" tIns="0" rIns="0" bIns="0" rtlCol="0">
            <a:spAutoFit/>
          </a:bodyPr>
          <a:lstStyle/>
          <a:p>
            <a:pPr algn="l"/>
            <a:r>
              <a:rPr lang="nl-NL" sz="1400">
                <a:solidFill>
                  <a:schemeClr val="bg1"/>
                </a:solidFill>
              </a:rPr>
              <a:t>Bron: P. Anderson</a:t>
            </a:r>
          </a:p>
        </p:txBody>
      </p:sp>
    </p:spTree>
    <p:extLst>
      <p:ext uri="{BB962C8B-B14F-4D97-AF65-F5344CB8AC3E}">
        <p14:creationId xmlns:p14="http://schemas.microsoft.com/office/powerpoint/2010/main" val="320030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F85777C-7FCE-9626-C197-70DBABC09107}"/>
              </a:ext>
            </a:extLst>
          </p:cNvPr>
          <p:cNvSpPr>
            <a:spLocks noGrp="1"/>
          </p:cNvSpPr>
          <p:nvPr>
            <p:ph type="body" sz="quarter" idx="13"/>
          </p:nvPr>
        </p:nvSpPr>
        <p:spPr/>
        <p:txBody>
          <a:bodyPr/>
          <a:lstStyle/>
          <a:p>
            <a:r>
              <a:rPr lang="nl-NL"/>
              <a:t>Bedankt voor jullie aandacht!</a:t>
            </a:r>
          </a:p>
        </p:txBody>
      </p:sp>
      <p:sp>
        <p:nvSpPr>
          <p:cNvPr id="5" name="Titel 4">
            <a:extLst>
              <a:ext uri="{FF2B5EF4-FFF2-40B4-BE49-F238E27FC236}">
                <a16:creationId xmlns:a16="http://schemas.microsoft.com/office/drawing/2014/main" id="{EA266977-D68C-C647-ADF0-C15082657CCA}"/>
              </a:ext>
            </a:extLst>
          </p:cNvPr>
          <p:cNvSpPr>
            <a:spLocks noGrp="1"/>
          </p:cNvSpPr>
          <p:nvPr>
            <p:ph type="title"/>
          </p:nvPr>
        </p:nvSpPr>
        <p:spPr/>
        <p:txBody>
          <a:bodyPr/>
          <a:lstStyle/>
          <a:p>
            <a:r>
              <a:rPr lang="nl-NL"/>
              <a:t>Vragen?</a:t>
            </a:r>
          </a:p>
        </p:txBody>
      </p:sp>
    </p:spTree>
    <p:extLst>
      <p:ext uri="{BB962C8B-B14F-4D97-AF65-F5344CB8AC3E}">
        <p14:creationId xmlns:p14="http://schemas.microsoft.com/office/powerpoint/2010/main" val="67930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08ECB-7F35-EAD7-95E6-6635619D491C}"/>
              </a:ext>
            </a:extLst>
          </p:cNvPr>
          <p:cNvSpPr>
            <a:spLocks noGrp="1"/>
          </p:cNvSpPr>
          <p:nvPr>
            <p:ph type="ctrTitle"/>
          </p:nvPr>
        </p:nvSpPr>
        <p:spPr>
          <a:xfrm>
            <a:off x="875124" y="1312342"/>
            <a:ext cx="5306934" cy="1004267"/>
          </a:xfrm>
        </p:spPr>
        <p:txBody>
          <a:bodyPr/>
          <a:lstStyle/>
          <a:p>
            <a:br>
              <a:rPr lang="nl-NL" sz="2800"/>
            </a:br>
            <a:br>
              <a:rPr lang="nl-NL" sz="2800"/>
            </a:br>
            <a:r>
              <a:rPr lang="nl-NL" sz="2800"/>
              <a:t>- Presentatie</a:t>
            </a:r>
            <a:br>
              <a:rPr lang="nl-NL" sz="2800"/>
            </a:br>
            <a:br>
              <a:rPr lang="nl-NL" sz="2800"/>
            </a:br>
            <a:br>
              <a:rPr lang="nl-NL" sz="2800"/>
            </a:br>
            <a:br>
              <a:rPr lang="nl-NL" sz="2800"/>
            </a:br>
            <a:br>
              <a:rPr lang="nl-NL" sz="2800"/>
            </a:br>
            <a:br>
              <a:rPr lang="nl-NL" sz="2800"/>
            </a:br>
            <a:r>
              <a:rPr lang="nl-NL" sz="2800"/>
              <a:t>- Vragen</a:t>
            </a:r>
          </a:p>
        </p:txBody>
      </p:sp>
      <p:sp>
        <p:nvSpPr>
          <p:cNvPr id="4" name="Tijdelijke aanduiding voor tekst 3">
            <a:extLst>
              <a:ext uri="{FF2B5EF4-FFF2-40B4-BE49-F238E27FC236}">
                <a16:creationId xmlns:a16="http://schemas.microsoft.com/office/drawing/2014/main" id="{58B4B0EE-7A03-520D-389F-734DF07438CD}"/>
              </a:ext>
            </a:extLst>
          </p:cNvPr>
          <p:cNvSpPr>
            <a:spLocks noGrp="1"/>
          </p:cNvSpPr>
          <p:nvPr>
            <p:ph type="body" sz="quarter" idx="13"/>
          </p:nvPr>
        </p:nvSpPr>
        <p:spPr>
          <a:xfrm>
            <a:off x="7784605" y="2316609"/>
            <a:ext cx="4187655" cy="2690820"/>
          </a:xfrm>
        </p:spPr>
        <p:txBody>
          <a:bodyPr vert="horz" lIns="0" tIns="0" rIns="0" bIns="0" rtlCol="0" anchor="t">
            <a:noAutofit/>
          </a:bodyPr>
          <a:lstStyle/>
          <a:p>
            <a:r>
              <a:rPr lang="nl-NL" sz="2400"/>
              <a:t>1 . Inleiding</a:t>
            </a:r>
          </a:p>
          <a:p>
            <a:r>
              <a:rPr lang="nl-NL" sz="2400"/>
              <a:t>2. Opzet onderzoek</a:t>
            </a:r>
          </a:p>
          <a:p>
            <a:r>
              <a:rPr lang="nl-NL" sz="2400"/>
              <a:t>3. Uitkomsten onderzoek </a:t>
            </a:r>
            <a:br>
              <a:rPr lang="nl-NL" sz="2400"/>
            </a:br>
            <a:r>
              <a:rPr lang="nl-NL" sz="2400"/>
              <a:t>     - wat gaat goed</a:t>
            </a:r>
            <a:br>
              <a:rPr lang="nl-NL" sz="2400"/>
            </a:br>
            <a:r>
              <a:rPr lang="nl-NL" sz="2400"/>
              <a:t>     - wat kan beter</a:t>
            </a:r>
          </a:p>
          <a:p>
            <a:r>
              <a:rPr lang="nl-NL" sz="2400"/>
              <a:t>4. Vervolg</a:t>
            </a:r>
          </a:p>
        </p:txBody>
      </p:sp>
      <p:cxnSp>
        <p:nvCxnSpPr>
          <p:cNvPr id="9" name="Rechte verbindingslijn met pijl 8">
            <a:extLst>
              <a:ext uri="{FF2B5EF4-FFF2-40B4-BE49-F238E27FC236}">
                <a16:creationId xmlns:a16="http://schemas.microsoft.com/office/drawing/2014/main" id="{B7F7C551-62E5-234D-B8DA-74E6810C73E4}"/>
              </a:ext>
            </a:extLst>
          </p:cNvPr>
          <p:cNvCxnSpPr>
            <a:cxnSpLocks/>
          </p:cNvCxnSpPr>
          <p:nvPr/>
        </p:nvCxnSpPr>
        <p:spPr>
          <a:xfrm>
            <a:off x="3253563" y="2484475"/>
            <a:ext cx="3600731" cy="0"/>
          </a:xfrm>
          <a:prstGeom prst="straightConnector1">
            <a:avLst/>
          </a:pr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02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E43F26B4-706E-FC47-8065-4891963EC691}"/>
              </a:ext>
            </a:extLst>
          </p:cNvPr>
          <p:cNvSpPr/>
          <p:nvPr/>
        </p:nvSpPr>
        <p:spPr>
          <a:xfrm>
            <a:off x="0" y="-15240"/>
            <a:ext cx="4942390" cy="4942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Clr>
                <a:srgbClr val="EC0000"/>
              </a:buClr>
              <a:buFont typeface="Arial" panose="020B0604020202020204" pitchFamily="34" charset="0"/>
              <a:buChar char="•"/>
            </a:pPr>
            <a:endParaRPr lang="nl-NL" sz="1400"/>
          </a:p>
        </p:txBody>
      </p:sp>
      <p:sp>
        <p:nvSpPr>
          <p:cNvPr id="2" name="Tijdelijke aanduiding voor inhoud 1">
            <a:extLst>
              <a:ext uri="{FF2B5EF4-FFF2-40B4-BE49-F238E27FC236}">
                <a16:creationId xmlns:a16="http://schemas.microsoft.com/office/drawing/2014/main" id="{5D3CFE84-892F-404E-BAEC-35526393DD66}"/>
              </a:ext>
            </a:extLst>
          </p:cNvPr>
          <p:cNvSpPr>
            <a:spLocks noGrp="1"/>
          </p:cNvSpPr>
          <p:nvPr>
            <p:ph idx="1"/>
          </p:nvPr>
        </p:nvSpPr>
        <p:spPr>
          <a:xfrm>
            <a:off x="1005840" y="1332411"/>
            <a:ext cx="4902086" cy="3872684"/>
          </a:xfrm>
        </p:spPr>
        <p:txBody>
          <a:bodyPr>
            <a:normAutofit/>
          </a:bodyPr>
          <a:lstStyle/>
          <a:p>
            <a:endParaRPr lang="nl-NL"/>
          </a:p>
          <a:p>
            <a:pPr marL="342900" lvl="1" indent="-342900">
              <a:buFont typeface="Arial" panose="020B0604020202020204" pitchFamily="34" charset="0"/>
              <a:buChar char="•"/>
            </a:pPr>
            <a:r>
              <a:rPr lang="nl-NL" sz="2000" b="0"/>
              <a:t>Belevingsmonitor is een onderzoek om te achterhalen hoe reizigers knooppunten ervaren </a:t>
            </a:r>
            <a:r>
              <a:rPr lang="nl-NL" sz="2000" b="0">
                <a:sym typeface="Wingdings" panose="05000000000000000000" pitchFamily="2" charset="2"/>
              </a:rPr>
              <a:t> </a:t>
            </a:r>
            <a:r>
              <a:rPr lang="nl-NL" sz="2000" b="0" u="sng">
                <a:sym typeface="Wingdings" panose="05000000000000000000" pitchFamily="2" charset="2"/>
              </a:rPr>
              <a:t>subjectieve informatie</a:t>
            </a:r>
          </a:p>
          <a:p>
            <a:pPr marL="342900" indent="-342900">
              <a:buFont typeface="Arial" panose="020B0604020202020204" pitchFamily="34" charset="0"/>
              <a:buChar char="•"/>
            </a:pPr>
            <a:endParaRPr lang="nl-NL" sz="2000"/>
          </a:p>
          <a:p>
            <a:pPr marL="342900" indent="-342900">
              <a:buClr>
                <a:srgbClr val="EC0000"/>
              </a:buClr>
              <a:buFont typeface="Arial" panose="020B0604020202020204" pitchFamily="34" charset="0"/>
              <a:buChar char="•"/>
            </a:pPr>
            <a:r>
              <a:rPr lang="nl-NL" sz="2000"/>
              <a:t>Jaarlijkse schouw knooppunten </a:t>
            </a:r>
            <a:r>
              <a:rPr lang="nl-NL" sz="2000">
                <a:sym typeface="Wingdings" panose="05000000000000000000" pitchFamily="2" charset="2"/>
              </a:rPr>
              <a:t> </a:t>
            </a:r>
            <a:r>
              <a:rPr lang="nl-NL" sz="2000" u="sng">
                <a:sym typeface="Wingdings" panose="05000000000000000000" pitchFamily="2" charset="2"/>
              </a:rPr>
              <a:t>objectieve informatie</a:t>
            </a:r>
            <a:endParaRPr lang="nl-NL" sz="2000" u="sng"/>
          </a:p>
          <a:p>
            <a:endParaRPr lang="nl-NL"/>
          </a:p>
          <a:p>
            <a:endParaRPr lang="nl-NL"/>
          </a:p>
        </p:txBody>
      </p:sp>
      <p:sp>
        <p:nvSpPr>
          <p:cNvPr id="5" name="Titel 4">
            <a:extLst>
              <a:ext uri="{FF2B5EF4-FFF2-40B4-BE49-F238E27FC236}">
                <a16:creationId xmlns:a16="http://schemas.microsoft.com/office/drawing/2014/main" id="{DD0CAD9A-1CA4-9049-9D41-2514A0B3CE39}"/>
              </a:ext>
            </a:extLst>
          </p:cNvPr>
          <p:cNvSpPr>
            <a:spLocks noGrp="1"/>
          </p:cNvSpPr>
          <p:nvPr>
            <p:ph type="title"/>
          </p:nvPr>
        </p:nvSpPr>
        <p:spPr/>
        <p:txBody>
          <a:bodyPr/>
          <a:lstStyle/>
          <a:p>
            <a:r>
              <a:rPr lang="nl-NL"/>
              <a:t>1. Inleiding</a:t>
            </a:r>
          </a:p>
        </p:txBody>
      </p:sp>
      <p:sp>
        <p:nvSpPr>
          <p:cNvPr id="11" name="Tijdelijke aanduiding voor voettekst 3">
            <a:extLst>
              <a:ext uri="{FF2B5EF4-FFF2-40B4-BE49-F238E27FC236}">
                <a16:creationId xmlns:a16="http://schemas.microsoft.com/office/drawing/2014/main" id="{72431330-A4C0-372A-927C-68B8AC765CE6}"/>
              </a:ext>
            </a:extLst>
          </p:cNvPr>
          <p:cNvSpPr txBox="1">
            <a:spLocks/>
          </p:cNvSpPr>
          <p:nvPr/>
        </p:nvSpPr>
        <p:spPr>
          <a:xfrm>
            <a:off x="6598383" y="5589897"/>
            <a:ext cx="4114800" cy="184666"/>
          </a:xfrm>
          <a:prstGeom prst="rect">
            <a:avLst/>
          </a:prstGeom>
        </p:spPr>
        <p:txBody>
          <a:bodyPr vert="horz" lIns="0" tIns="0" rIns="0" bIns="0" rtlCol="0" anchor="b">
            <a:spAutoFit/>
          </a:bodyPr>
          <a:lst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schemeClr val="bg1"/>
                </a:solidFill>
              </a:rPr>
              <a:t>Bron: Epsilon </a:t>
            </a:r>
            <a:r>
              <a:rPr lang="nl-NL" err="1">
                <a:solidFill>
                  <a:schemeClr val="bg1"/>
                </a:solidFill>
              </a:rPr>
              <a:t>Cities</a:t>
            </a:r>
            <a:endParaRPr lang="nl-NL">
              <a:solidFill>
                <a:schemeClr val="bg1"/>
              </a:solidFill>
            </a:endParaRPr>
          </a:p>
        </p:txBody>
      </p:sp>
      <p:pic>
        <p:nvPicPr>
          <p:cNvPr id="8" name="Tijdelijke aanduiding voor afbeelding 7" descr="Afbeelding met buitenshuis, weg, hemel, tekst&#10;&#10;Door AI gegenereerde inhoud is mogelijk onjuist.">
            <a:extLst>
              <a:ext uri="{FF2B5EF4-FFF2-40B4-BE49-F238E27FC236}">
                <a16:creationId xmlns:a16="http://schemas.microsoft.com/office/drawing/2014/main" id="{D4742220-79D3-674A-D947-552FEB9FEA8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8456" r="28456"/>
          <a:stretch>
            <a:fillRect/>
          </a:stretch>
        </p:blipFill>
        <p:spPr/>
      </p:pic>
      <p:sp>
        <p:nvSpPr>
          <p:cNvPr id="9" name="Tekstvak 8">
            <a:extLst>
              <a:ext uri="{FF2B5EF4-FFF2-40B4-BE49-F238E27FC236}">
                <a16:creationId xmlns:a16="http://schemas.microsoft.com/office/drawing/2014/main" id="{3B34E7C1-2584-4809-FE4E-265C3CAC307B}"/>
              </a:ext>
            </a:extLst>
          </p:cNvPr>
          <p:cNvSpPr txBox="1"/>
          <p:nvPr/>
        </p:nvSpPr>
        <p:spPr>
          <a:xfrm>
            <a:off x="6598383" y="5474970"/>
            <a:ext cx="2522757" cy="215444"/>
          </a:xfrm>
          <a:prstGeom prst="rect">
            <a:avLst/>
          </a:prstGeom>
          <a:noFill/>
        </p:spPr>
        <p:txBody>
          <a:bodyPr wrap="square" lIns="0" tIns="0" rIns="0" bIns="0" rtlCol="0">
            <a:spAutoFit/>
          </a:bodyPr>
          <a:lstStyle/>
          <a:p>
            <a:pPr algn="l"/>
            <a:r>
              <a:rPr lang="nl-NL" sz="1400">
                <a:solidFill>
                  <a:schemeClr val="bg1"/>
                </a:solidFill>
              </a:rPr>
              <a:t>Bron: S. de Ridder</a:t>
            </a:r>
          </a:p>
        </p:txBody>
      </p:sp>
    </p:spTree>
    <p:extLst>
      <p:ext uri="{BB962C8B-B14F-4D97-AF65-F5344CB8AC3E}">
        <p14:creationId xmlns:p14="http://schemas.microsoft.com/office/powerpoint/2010/main" val="683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4593675D-5E4A-2547-54CB-44F33198D9ED}"/>
              </a:ext>
            </a:extLst>
          </p:cNvPr>
          <p:cNvSpPr>
            <a:spLocks noGrp="1"/>
          </p:cNvSpPr>
          <p:nvPr>
            <p:ph idx="1"/>
          </p:nvPr>
        </p:nvSpPr>
        <p:spPr>
          <a:xfrm>
            <a:off x="6784975" y="935580"/>
            <a:ext cx="4902086" cy="5922420"/>
          </a:xfrm>
        </p:spPr>
        <p:txBody>
          <a:bodyPr>
            <a:noAutofit/>
          </a:bodyPr>
          <a:lstStyle/>
          <a:p>
            <a:pPr marL="285750" lvl="1" indent="-285750">
              <a:buFont typeface="Arial" panose="020B0604020202020204" pitchFamily="34" charset="0"/>
              <a:buChar char="•"/>
            </a:pPr>
            <a:r>
              <a:rPr lang="nl-NL" sz="1800" b="0"/>
              <a:t>Belevingsmonitor is een onderzoek uitgevoerd in drie jaar (2024-2026). Elk jaar 1/3 van de knooppunten meten</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a:t>1</a:t>
            </a:r>
            <a:r>
              <a:rPr lang="nl-NL" sz="1800" b="0" baseline="30000"/>
              <a:t>e</a:t>
            </a:r>
            <a:r>
              <a:rPr lang="nl-NL" sz="1800" b="0"/>
              <a:t> fase (2024-2026) is een nulmeting</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err="1"/>
              <a:t>Moventem</a:t>
            </a:r>
            <a:r>
              <a:rPr lang="nl-NL" sz="1800" b="0"/>
              <a:t> voert het onderzoek voor de provincie uit</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a:t>In het najaar worden enquêtes afgenomen bij reizigers</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a:t>Het is een mondelinge enquête (80%) of via QR code (20%)</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a:t>Nederlands/Engels</a:t>
            </a:r>
          </a:p>
          <a:p>
            <a:pPr marL="285750" lvl="1" indent="-285750">
              <a:buFont typeface="Arial" panose="020B0604020202020204" pitchFamily="34" charset="0"/>
              <a:buChar char="•"/>
            </a:pPr>
            <a:endParaRPr lang="nl-NL" sz="1800" b="0"/>
          </a:p>
          <a:p>
            <a:pPr marL="285750" lvl="1" indent="-285750">
              <a:buFont typeface="Arial" panose="020B0604020202020204" pitchFamily="34" charset="0"/>
              <a:buChar char="•"/>
            </a:pPr>
            <a:r>
              <a:rPr lang="nl-NL" sz="1800" b="0"/>
              <a:t>Resultaten zijn voor iedereen beschikbaar</a:t>
            </a:r>
          </a:p>
        </p:txBody>
      </p:sp>
      <p:sp>
        <p:nvSpPr>
          <p:cNvPr id="5" name="Titel 4">
            <a:extLst>
              <a:ext uri="{FF2B5EF4-FFF2-40B4-BE49-F238E27FC236}">
                <a16:creationId xmlns:a16="http://schemas.microsoft.com/office/drawing/2014/main" id="{13A2DF66-09F6-4FC7-A430-88D416EA1506}"/>
              </a:ext>
            </a:extLst>
          </p:cNvPr>
          <p:cNvSpPr>
            <a:spLocks noGrp="1"/>
          </p:cNvSpPr>
          <p:nvPr>
            <p:ph type="title"/>
          </p:nvPr>
        </p:nvSpPr>
        <p:spPr>
          <a:xfrm>
            <a:off x="6784975" y="394335"/>
            <a:ext cx="4902086" cy="732155"/>
          </a:xfrm>
        </p:spPr>
        <p:txBody>
          <a:bodyPr>
            <a:normAutofit/>
          </a:bodyPr>
          <a:lstStyle/>
          <a:p>
            <a:r>
              <a:rPr lang="nl-NL"/>
              <a:t>2. Opzet van het onderzoek</a:t>
            </a:r>
          </a:p>
        </p:txBody>
      </p:sp>
      <p:pic>
        <p:nvPicPr>
          <p:cNvPr id="9" name="Afbeelding 8" descr="Afbeelding met buitenshuis, boom, grond, Straatmeubilair&#10;&#10;Door AI gegenereerde inhoud is mogelijk onjuist.">
            <a:extLst>
              <a:ext uri="{FF2B5EF4-FFF2-40B4-BE49-F238E27FC236}">
                <a16:creationId xmlns:a16="http://schemas.microsoft.com/office/drawing/2014/main" id="{47C50CBE-08AF-2B37-4900-894E9D7EC132}"/>
              </a:ext>
            </a:extLst>
          </p:cNvPr>
          <p:cNvPicPr>
            <a:picLocks noChangeAspect="1"/>
          </p:cNvPicPr>
          <p:nvPr/>
        </p:nvPicPr>
        <p:blipFill>
          <a:blip r:embed="rId3"/>
          <a:stretch>
            <a:fillRect/>
          </a:stretch>
        </p:blipFill>
        <p:spPr>
          <a:xfrm>
            <a:off x="0" y="935581"/>
            <a:ext cx="6552024" cy="2921226"/>
          </a:xfrm>
          <a:prstGeom prst="rect">
            <a:avLst/>
          </a:prstGeom>
        </p:spPr>
      </p:pic>
      <p:sp>
        <p:nvSpPr>
          <p:cNvPr id="10" name="Tekstvak 9">
            <a:extLst>
              <a:ext uri="{FF2B5EF4-FFF2-40B4-BE49-F238E27FC236}">
                <a16:creationId xmlns:a16="http://schemas.microsoft.com/office/drawing/2014/main" id="{C8FD0F96-A95D-1967-4B12-282D30EC0D9C}"/>
              </a:ext>
            </a:extLst>
          </p:cNvPr>
          <p:cNvSpPr txBox="1"/>
          <p:nvPr/>
        </p:nvSpPr>
        <p:spPr>
          <a:xfrm>
            <a:off x="349983" y="3641363"/>
            <a:ext cx="2011128" cy="215444"/>
          </a:xfrm>
          <a:prstGeom prst="rect">
            <a:avLst/>
          </a:prstGeom>
          <a:noFill/>
        </p:spPr>
        <p:txBody>
          <a:bodyPr wrap="square" lIns="0" tIns="0" rIns="0" bIns="0" rtlCol="0">
            <a:spAutoFit/>
          </a:bodyPr>
          <a:lstStyle/>
          <a:p>
            <a:pPr algn="l"/>
            <a:r>
              <a:rPr lang="nl-NL" sz="1400">
                <a:solidFill>
                  <a:schemeClr val="bg1"/>
                </a:solidFill>
              </a:rPr>
              <a:t>Bron: P. Anderson</a:t>
            </a:r>
          </a:p>
        </p:txBody>
      </p:sp>
    </p:spTree>
    <p:extLst>
      <p:ext uri="{BB962C8B-B14F-4D97-AF65-F5344CB8AC3E}">
        <p14:creationId xmlns:p14="http://schemas.microsoft.com/office/powerpoint/2010/main" val="99376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A2B8ACA-C466-0A53-0414-8065693A5AF7}"/>
              </a:ext>
            </a:extLst>
          </p:cNvPr>
          <p:cNvSpPr>
            <a:spLocks noGrp="1"/>
          </p:cNvSpPr>
          <p:nvPr>
            <p:ph type="title"/>
          </p:nvPr>
        </p:nvSpPr>
        <p:spPr/>
        <p:txBody>
          <a:bodyPr/>
          <a:lstStyle/>
          <a:p>
            <a:r>
              <a:rPr lang="nl-NL"/>
              <a:t>2a. Opzet van het onderzoek:</a:t>
            </a:r>
          </a:p>
        </p:txBody>
      </p:sp>
      <p:pic>
        <p:nvPicPr>
          <p:cNvPr id="8" name="Tijdelijke aanduiding voor afbeelding 7" descr="Afbeelding met plafond, nacht, metro, licht&#10;&#10;Door AI gegenereerde inhoud is mogelijk onjuist.">
            <a:extLst>
              <a:ext uri="{FF2B5EF4-FFF2-40B4-BE49-F238E27FC236}">
                <a16:creationId xmlns:a16="http://schemas.microsoft.com/office/drawing/2014/main" id="{D4E56BD6-928D-8B3C-0C3E-5B5903F7530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45" r="16645"/>
          <a:stretch>
            <a:fillRect/>
          </a:stretch>
        </p:blipFill>
        <p:spPr>
          <a:xfrm>
            <a:off x="1005840" y="1488221"/>
            <a:ext cx="4878404" cy="4875531"/>
          </a:xfrm>
        </p:spPr>
      </p:pic>
      <p:graphicFrame>
        <p:nvGraphicFramePr>
          <p:cNvPr id="4" name="Tabel 3">
            <a:extLst>
              <a:ext uri="{FF2B5EF4-FFF2-40B4-BE49-F238E27FC236}">
                <a16:creationId xmlns:a16="http://schemas.microsoft.com/office/drawing/2014/main" id="{810B0EF9-1D39-208F-931A-925F4F412B3D}"/>
              </a:ext>
            </a:extLst>
          </p:cNvPr>
          <p:cNvGraphicFramePr>
            <a:graphicFrameLocks noGrp="1"/>
          </p:cNvGraphicFramePr>
          <p:nvPr>
            <p:extLst>
              <p:ext uri="{D42A27DB-BD31-4B8C-83A1-F6EECF244321}">
                <p14:modId xmlns:p14="http://schemas.microsoft.com/office/powerpoint/2010/main" val="477077170"/>
              </p:ext>
            </p:extLst>
          </p:nvPr>
        </p:nvGraphicFramePr>
        <p:xfrm>
          <a:off x="6629401" y="494248"/>
          <a:ext cx="2743200" cy="584869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360103"/>
                    </a:ext>
                  </a:extLst>
                </a:gridCol>
              </a:tblGrid>
              <a:tr h="419474">
                <a:tc>
                  <a:txBody>
                    <a:bodyPr/>
                    <a:lstStyle/>
                    <a:p>
                      <a:r>
                        <a:rPr lang="nl-NL" sz="1800"/>
                        <a:t>Ronde 1 - najaar 2024</a:t>
                      </a:r>
                    </a:p>
                  </a:txBody>
                  <a:tcPr/>
                </a:tc>
                <a:extLst>
                  <a:ext uri="{0D108BD9-81ED-4DB2-BD59-A6C34878D82A}">
                    <a16:rowId xmlns:a16="http://schemas.microsoft.com/office/drawing/2014/main" val="3512035152"/>
                  </a:ext>
                </a:extLst>
              </a:tr>
              <a:tr h="286428">
                <a:tc>
                  <a:txBody>
                    <a:bodyPr/>
                    <a:lstStyle/>
                    <a:p>
                      <a:pPr marL="0" algn="l" defTabSz="914400" rtl="0" eaLnBrk="1" fontAlgn="base" latinLnBrk="0" hangingPunct="1">
                        <a:lnSpc>
                          <a:spcPts val="1200"/>
                        </a:lnSpc>
                        <a:buNone/>
                      </a:pPr>
                      <a:r>
                        <a:rPr lang="nl-NL" sz="1000" b="0" i="0" kern="1200">
                          <a:solidFill>
                            <a:schemeClr val="dk1"/>
                          </a:solidFill>
                          <a:effectLst/>
                          <a:latin typeface="Aptos" panose="020B0004020202020204" pitchFamily="34" charset="0"/>
                          <a:ea typeface="+mn-ea"/>
                          <a:cs typeface="+mn-cs"/>
                        </a:rPr>
                        <a:t>Amersfoort Centraal</a:t>
                      </a:r>
                    </a:p>
                  </a:txBody>
                  <a:tcPr/>
                </a:tc>
                <a:extLst>
                  <a:ext uri="{0D108BD9-81ED-4DB2-BD59-A6C34878D82A}">
                    <a16:rowId xmlns:a16="http://schemas.microsoft.com/office/drawing/2014/main" val="1142070860"/>
                  </a:ext>
                </a:extLst>
              </a:tr>
              <a:tr h="148590">
                <a:tc>
                  <a:txBody>
                    <a:bodyPr/>
                    <a:lstStyle/>
                    <a:p>
                      <a:pPr algn="l" rtl="0" fontAlgn="base">
                        <a:lnSpc>
                          <a:spcPts val="1200"/>
                        </a:lnSpc>
                        <a:buNone/>
                      </a:pPr>
                      <a:r>
                        <a:rPr lang="nl-NL" sz="1000" b="0" i="0">
                          <a:effectLst/>
                          <a:latin typeface="Aptos" panose="020B0004020202020204" pitchFamily="34" charset="0"/>
                        </a:rPr>
                        <a:t>Amersfoort Schothorst</a:t>
                      </a:r>
                      <a:endParaRPr lang="nl-NL" b="0" i="0">
                        <a:effectLst/>
                      </a:endParaRPr>
                    </a:p>
                  </a:txBody>
                  <a:tcPr/>
                </a:tc>
                <a:extLst>
                  <a:ext uri="{0D108BD9-81ED-4DB2-BD59-A6C34878D82A}">
                    <a16:rowId xmlns:a16="http://schemas.microsoft.com/office/drawing/2014/main" val="219144449"/>
                  </a:ext>
                </a:extLst>
              </a:tr>
              <a:tr h="144780">
                <a:tc>
                  <a:txBody>
                    <a:bodyPr/>
                    <a:lstStyle/>
                    <a:p>
                      <a:pPr algn="l" rtl="0" fontAlgn="base">
                        <a:lnSpc>
                          <a:spcPts val="1200"/>
                        </a:lnSpc>
                        <a:buNone/>
                      </a:pPr>
                      <a:r>
                        <a:rPr lang="nl-NL" sz="1000" b="0" i="0">
                          <a:effectLst/>
                          <a:latin typeface="Aptos" panose="020B0004020202020204" pitchFamily="34" charset="0"/>
                        </a:rPr>
                        <a:t>Amersfoort Vathorst</a:t>
                      </a:r>
                      <a:endParaRPr lang="nl-NL" b="0" i="0">
                        <a:effectLst/>
                      </a:endParaRPr>
                    </a:p>
                  </a:txBody>
                  <a:tcPr/>
                </a:tc>
                <a:extLst>
                  <a:ext uri="{0D108BD9-81ED-4DB2-BD59-A6C34878D82A}">
                    <a16:rowId xmlns:a16="http://schemas.microsoft.com/office/drawing/2014/main" val="3557610902"/>
                  </a:ext>
                </a:extLst>
              </a:tr>
              <a:tr h="139451">
                <a:tc>
                  <a:txBody>
                    <a:bodyPr/>
                    <a:lstStyle/>
                    <a:p>
                      <a:pPr marL="0" algn="l" defTabSz="914400" rtl="0" eaLnBrk="1" fontAlgn="base" latinLnBrk="0" hangingPunct="1">
                        <a:lnSpc>
                          <a:spcPts val="1200"/>
                        </a:lnSpc>
                        <a:buNone/>
                      </a:pPr>
                      <a:r>
                        <a:rPr lang="nl-NL" sz="1000" b="0" i="0" kern="1200">
                          <a:solidFill>
                            <a:schemeClr val="dk1"/>
                          </a:solidFill>
                          <a:effectLst/>
                          <a:latin typeface="Aptos" panose="020B0004020202020204" pitchFamily="34" charset="0"/>
                          <a:ea typeface="+mn-ea"/>
                          <a:cs typeface="+mn-cs"/>
                        </a:rPr>
                        <a:t>Bilthoven</a:t>
                      </a:r>
                    </a:p>
                  </a:txBody>
                  <a:tcPr/>
                </a:tc>
                <a:extLst>
                  <a:ext uri="{0D108BD9-81ED-4DB2-BD59-A6C34878D82A}">
                    <a16:rowId xmlns:a16="http://schemas.microsoft.com/office/drawing/2014/main" val="3794362779"/>
                  </a:ext>
                </a:extLst>
              </a:tr>
              <a:tr h="252586">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lang="nl-NL" sz="1000" b="0" i="0" kern="1200">
                          <a:solidFill>
                            <a:schemeClr val="dk1"/>
                          </a:solidFill>
                          <a:effectLst/>
                          <a:latin typeface="Aptos" panose="020B0004020202020204" pitchFamily="34" charset="0"/>
                          <a:ea typeface="+mn-ea"/>
                          <a:cs typeface="+mn-cs"/>
                        </a:rPr>
                        <a:t>Bunschoten Spakenburg</a:t>
                      </a:r>
                    </a:p>
                  </a:txBody>
                  <a:tcPr/>
                </a:tc>
                <a:extLst>
                  <a:ext uri="{0D108BD9-81ED-4DB2-BD59-A6C34878D82A}">
                    <a16:rowId xmlns:a16="http://schemas.microsoft.com/office/drawing/2014/main" val="3497455825"/>
                  </a:ext>
                </a:extLst>
              </a:tr>
              <a:tr h="279649">
                <a:tc>
                  <a:txBody>
                    <a:bodyPr/>
                    <a:lstStyle/>
                    <a:p>
                      <a:pPr algn="l" rtl="0" fontAlgn="base">
                        <a:lnSpc>
                          <a:spcPts val="1200"/>
                        </a:lnSpc>
                        <a:buNone/>
                      </a:pPr>
                      <a:r>
                        <a:rPr lang="nl-NL" sz="1000" b="0" i="0">
                          <a:effectLst/>
                          <a:latin typeface="Aptos" panose="020B0004020202020204" pitchFamily="34" charset="0"/>
                        </a:rPr>
                        <a:t>Breukelen</a:t>
                      </a:r>
                      <a:endParaRPr lang="nl-NL" sz="1000" b="0" i="0">
                        <a:effectLst/>
                      </a:endParaRPr>
                    </a:p>
                  </a:txBody>
                  <a:tcPr/>
                </a:tc>
                <a:extLst>
                  <a:ext uri="{0D108BD9-81ED-4DB2-BD59-A6C34878D82A}">
                    <a16:rowId xmlns:a16="http://schemas.microsoft.com/office/drawing/2014/main" val="1406938266"/>
                  </a:ext>
                </a:extLst>
              </a:tr>
              <a:tr h="164995">
                <a:tc>
                  <a:txBody>
                    <a:bodyPr/>
                    <a:lstStyle/>
                    <a:p>
                      <a:pPr algn="l" rtl="0" fontAlgn="base">
                        <a:lnSpc>
                          <a:spcPts val="1200"/>
                        </a:lnSpc>
                        <a:buNone/>
                      </a:pPr>
                      <a:r>
                        <a:rPr lang="nl-NL" sz="1000" b="0" i="0">
                          <a:effectLst/>
                          <a:latin typeface="Aptos" panose="020B0004020202020204" pitchFamily="34" charset="0"/>
                        </a:rPr>
                        <a:t>Doorn</a:t>
                      </a:r>
                      <a:endParaRPr lang="nl-NL" b="0" i="0">
                        <a:effectLst/>
                      </a:endParaRPr>
                    </a:p>
                  </a:txBody>
                  <a:tcPr/>
                </a:tc>
                <a:extLst>
                  <a:ext uri="{0D108BD9-81ED-4DB2-BD59-A6C34878D82A}">
                    <a16:rowId xmlns:a16="http://schemas.microsoft.com/office/drawing/2014/main" val="1267567728"/>
                  </a:ext>
                </a:extLst>
              </a:tr>
              <a:tr h="279649">
                <a:tc>
                  <a:txBody>
                    <a:bodyPr/>
                    <a:lstStyle/>
                    <a:p>
                      <a:pPr algn="l" rtl="0" fontAlgn="base">
                        <a:lnSpc>
                          <a:spcPts val="1200"/>
                        </a:lnSpc>
                        <a:buNone/>
                      </a:pPr>
                      <a:r>
                        <a:rPr lang="nl-NL" sz="1000" b="0" i="0">
                          <a:effectLst/>
                          <a:latin typeface="Aptos" panose="020B0004020202020204" pitchFamily="34" charset="0"/>
                        </a:rPr>
                        <a:t>Meerkerk Knooppunt A27 </a:t>
                      </a:r>
                      <a:endParaRPr lang="nl-NL" b="0" i="0">
                        <a:effectLst/>
                      </a:endParaRPr>
                    </a:p>
                  </a:txBody>
                  <a:tcPr/>
                </a:tc>
                <a:extLst>
                  <a:ext uri="{0D108BD9-81ED-4DB2-BD59-A6C34878D82A}">
                    <a16:rowId xmlns:a16="http://schemas.microsoft.com/office/drawing/2014/main" val="1096434760"/>
                  </a:ext>
                </a:extLst>
              </a:tr>
              <a:tr h="279649">
                <a:tc>
                  <a:txBody>
                    <a:bodyPr/>
                    <a:lstStyle/>
                    <a:p>
                      <a:pPr algn="l" rtl="0" fontAlgn="base">
                        <a:lnSpc>
                          <a:spcPts val="1200"/>
                        </a:lnSpc>
                        <a:buNone/>
                      </a:pPr>
                      <a:r>
                        <a:rPr lang="nl-NL" sz="1000" b="0" i="0">
                          <a:effectLst/>
                          <a:latin typeface="Aptos" panose="020B0004020202020204" pitchFamily="34" charset="0"/>
                        </a:rPr>
                        <a:t>Mijdrecht Centrum</a:t>
                      </a:r>
                      <a:endParaRPr lang="nl-NL" b="0" i="0">
                        <a:effectLst/>
                      </a:endParaRPr>
                    </a:p>
                  </a:txBody>
                  <a:tcPr/>
                </a:tc>
                <a:extLst>
                  <a:ext uri="{0D108BD9-81ED-4DB2-BD59-A6C34878D82A}">
                    <a16:rowId xmlns:a16="http://schemas.microsoft.com/office/drawing/2014/main" val="414545256"/>
                  </a:ext>
                </a:extLst>
              </a:tr>
              <a:tr h="196247">
                <a:tc>
                  <a:txBody>
                    <a:bodyPr/>
                    <a:lstStyle/>
                    <a:p>
                      <a:pPr algn="l" rtl="0" fontAlgn="base">
                        <a:lnSpc>
                          <a:spcPts val="1200"/>
                        </a:lnSpc>
                        <a:buNone/>
                      </a:pPr>
                      <a:r>
                        <a:rPr lang="nl-NL" sz="1000" b="0" i="0">
                          <a:effectLst/>
                          <a:latin typeface="Aptos" panose="020B0004020202020204" pitchFamily="34" charset="0"/>
                        </a:rPr>
                        <a:t>Odijk Zuid </a:t>
                      </a:r>
                      <a:endParaRPr lang="nl-NL" b="0" i="0">
                        <a:effectLst/>
                      </a:endParaRPr>
                    </a:p>
                  </a:txBody>
                  <a:tcPr/>
                </a:tc>
                <a:extLst>
                  <a:ext uri="{0D108BD9-81ED-4DB2-BD59-A6C34878D82A}">
                    <a16:rowId xmlns:a16="http://schemas.microsoft.com/office/drawing/2014/main" val="3356438379"/>
                  </a:ext>
                </a:extLst>
              </a:tr>
              <a:tr h="202348">
                <a:tc>
                  <a:txBody>
                    <a:bodyPr/>
                    <a:lstStyle/>
                    <a:p>
                      <a:pPr algn="l" rtl="0" fontAlgn="base">
                        <a:lnSpc>
                          <a:spcPts val="1200"/>
                        </a:lnSpc>
                        <a:buNone/>
                      </a:pPr>
                      <a:r>
                        <a:rPr lang="nl-NL" sz="1000" b="0" i="0">
                          <a:effectLst/>
                          <a:latin typeface="Aptos" panose="020B0004020202020204" pitchFamily="34" charset="0"/>
                        </a:rPr>
                        <a:t>Oudewater Molenwal</a:t>
                      </a:r>
                      <a:endParaRPr lang="nl-NL" b="0" i="0">
                        <a:effectLst/>
                      </a:endParaRPr>
                    </a:p>
                  </a:txBody>
                  <a:tcPr/>
                </a:tc>
                <a:extLst>
                  <a:ext uri="{0D108BD9-81ED-4DB2-BD59-A6C34878D82A}">
                    <a16:rowId xmlns:a16="http://schemas.microsoft.com/office/drawing/2014/main" val="10777371"/>
                  </a:ext>
                </a:extLst>
              </a:tr>
              <a:tr h="279649">
                <a:tc>
                  <a:txBody>
                    <a:bodyPr/>
                    <a:lstStyle/>
                    <a:p>
                      <a:pPr algn="l" rtl="0" fontAlgn="base">
                        <a:lnSpc>
                          <a:spcPts val="1200"/>
                        </a:lnSpc>
                        <a:buNone/>
                      </a:pPr>
                      <a:r>
                        <a:rPr lang="nl-NL" sz="1000" b="0" i="0">
                          <a:effectLst/>
                          <a:latin typeface="Aptos" panose="020B0004020202020204" pitchFamily="34" charset="0"/>
                        </a:rPr>
                        <a:t>Soesterberg P&amp;R</a:t>
                      </a:r>
                      <a:endParaRPr lang="nl-NL" b="0" i="0">
                        <a:effectLst/>
                      </a:endParaRPr>
                    </a:p>
                  </a:txBody>
                  <a:tcPr/>
                </a:tc>
                <a:extLst>
                  <a:ext uri="{0D108BD9-81ED-4DB2-BD59-A6C34878D82A}">
                    <a16:rowId xmlns:a16="http://schemas.microsoft.com/office/drawing/2014/main" val="1495682793"/>
                  </a:ext>
                </a:extLst>
              </a:tr>
              <a:tr h="279649">
                <a:tc>
                  <a:txBody>
                    <a:bodyPr/>
                    <a:lstStyle/>
                    <a:p>
                      <a:pPr algn="l" rtl="0" fontAlgn="base">
                        <a:lnSpc>
                          <a:spcPts val="1200"/>
                        </a:lnSpc>
                        <a:buNone/>
                      </a:pPr>
                      <a:r>
                        <a:rPr lang="nl-NL" sz="1000" b="0" i="0">
                          <a:effectLst/>
                          <a:latin typeface="Aptos" panose="020B0004020202020204" pitchFamily="34" charset="0"/>
                        </a:rPr>
                        <a:t>Utrecht Centraal</a:t>
                      </a:r>
                      <a:endParaRPr lang="nl-NL" b="0" i="0">
                        <a:effectLst/>
                      </a:endParaRPr>
                    </a:p>
                  </a:txBody>
                  <a:tcPr/>
                </a:tc>
                <a:extLst>
                  <a:ext uri="{0D108BD9-81ED-4DB2-BD59-A6C34878D82A}">
                    <a16:rowId xmlns:a16="http://schemas.microsoft.com/office/drawing/2014/main" val="1563485259"/>
                  </a:ext>
                </a:extLst>
              </a:tr>
              <a:tr h="279649">
                <a:tc>
                  <a:txBody>
                    <a:bodyPr/>
                    <a:lstStyle/>
                    <a:p>
                      <a:pPr algn="l" rtl="0" fontAlgn="base">
                        <a:lnSpc>
                          <a:spcPts val="1200"/>
                        </a:lnSpc>
                        <a:buNone/>
                      </a:pPr>
                      <a:r>
                        <a:rPr lang="nl-NL" sz="1000" b="0" i="0">
                          <a:effectLst/>
                          <a:latin typeface="Aptos" panose="020B0004020202020204" pitchFamily="34" charset="0"/>
                        </a:rPr>
                        <a:t>Utrecht Leidsche Rijn</a:t>
                      </a:r>
                      <a:endParaRPr lang="nl-NL" b="0" i="0">
                        <a:effectLst/>
                      </a:endParaRPr>
                    </a:p>
                  </a:txBody>
                  <a:tcPr/>
                </a:tc>
                <a:extLst>
                  <a:ext uri="{0D108BD9-81ED-4DB2-BD59-A6C34878D82A}">
                    <a16:rowId xmlns:a16="http://schemas.microsoft.com/office/drawing/2014/main" val="69318649"/>
                  </a:ext>
                </a:extLst>
              </a:tr>
              <a:tr h="279649">
                <a:tc>
                  <a:txBody>
                    <a:bodyPr/>
                    <a:lstStyle/>
                    <a:p>
                      <a:pPr algn="l" rtl="0" fontAlgn="base">
                        <a:lnSpc>
                          <a:spcPts val="1200"/>
                        </a:lnSpc>
                        <a:buNone/>
                      </a:pPr>
                      <a:r>
                        <a:rPr lang="nl-NL" sz="1000" b="0" i="0">
                          <a:effectLst/>
                          <a:latin typeface="Aptos" panose="020B0004020202020204" pitchFamily="34" charset="0"/>
                        </a:rPr>
                        <a:t>Veenendaal Centrum</a:t>
                      </a:r>
                      <a:endParaRPr lang="nl-NL" b="0" i="0">
                        <a:effectLst/>
                      </a:endParaRPr>
                    </a:p>
                  </a:txBody>
                  <a:tcPr/>
                </a:tc>
                <a:extLst>
                  <a:ext uri="{0D108BD9-81ED-4DB2-BD59-A6C34878D82A}">
                    <a16:rowId xmlns:a16="http://schemas.microsoft.com/office/drawing/2014/main" val="3249856459"/>
                  </a:ext>
                </a:extLst>
              </a:tr>
              <a:tr h="279649">
                <a:tc>
                  <a:txBody>
                    <a:bodyPr/>
                    <a:lstStyle/>
                    <a:p>
                      <a:pPr algn="l" rtl="0" fontAlgn="base">
                        <a:lnSpc>
                          <a:spcPts val="1200"/>
                        </a:lnSpc>
                        <a:buNone/>
                      </a:pPr>
                      <a:r>
                        <a:rPr lang="nl-NL" sz="1000" b="0" i="0">
                          <a:effectLst/>
                          <a:latin typeface="Aptos" panose="020B0004020202020204" pitchFamily="34" charset="0"/>
                        </a:rPr>
                        <a:t>Veenendaal de Klomp</a:t>
                      </a:r>
                      <a:endParaRPr lang="nl-NL" b="0" i="0">
                        <a:effectLst/>
                      </a:endParaRPr>
                    </a:p>
                  </a:txBody>
                  <a:tcPr/>
                </a:tc>
                <a:extLst>
                  <a:ext uri="{0D108BD9-81ED-4DB2-BD59-A6C34878D82A}">
                    <a16:rowId xmlns:a16="http://schemas.microsoft.com/office/drawing/2014/main" val="445903580"/>
                  </a:ext>
                </a:extLst>
              </a:tr>
              <a:tr h="279649">
                <a:tc>
                  <a:txBody>
                    <a:bodyPr/>
                    <a:lstStyle/>
                    <a:p>
                      <a:pPr algn="l" rtl="0" fontAlgn="base">
                        <a:lnSpc>
                          <a:spcPts val="1200"/>
                        </a:lnSpc>
                        <a:buNone/>
                      </a:pPr>
                      <a:r>
                        <a:rPr lang="nl-NL" sz="1000" b="0" i="0">
                          <a:effectLst/>
                          <a:latin typeface="Aptos" panose="020B0004020202020204" pitchFamily="34" charset="0"/>
                        </a:rPr>
                        <a:t>Vianen Lekbrug</a:t>
                      </a:r>
                      <a:endParaRPr lang="nl-NL" b="0" i="0">
                        <a:effectLst/>
                      </a:endParaRPr>
                    </a:p>
                  </a:txBody>
                  <a:tcPr/>
                </a:tc>
                <a:extLst>
                  <a:ext uri="{0D108BD9-81ED-4DB2-BD59-A6C34878D82A}">
                    <a16:rowId xmlns:a16="http://schemas.microsoft.com/office/drawing/2014/main" val="1852543017"/>
                  </a:ext>
                </a:extLst>
              </a:tr>
              <a:tr h="279649">
                <a:tc>
                  <a:txBody>
                    <a:bodyPr/>
                    <a:lstStyle/>
                    <a:p>
                      <a:pPr algn="l" rtl="0" fontAlgn="base">
                        <a:lnSpc>
                          <a:spcPts val="1200"/>
                        </a:lnSpc>
                        <a:buNone/>
                      </a:pPr>
                      <a:r>
                        <a:rPr lang="nl-NL" sz="1000" b="0" i="0">
                          <a:effectLst/>
                          <a:latin typeface="Aptos" panose="020B0004020202020204" pitchFamily="34" charset="0"/>
                        </a:rPr>
                        <a:t>Vinkeveen Groenlandsekade</a:t>
                      </a:r>
                      <a:endParaRPr lang="nl-NL" b="0" i="0">
                        <a:effectLst/>
                      </a:endParaRPr>
                    </a:p>
                  </a:txBody>
                  <a:tcPr/>
                </a:tc>
                <a:extLst>
                  <a:ext uri="{0D108BD9-81ED-4DB2-BD59-A6C34878D82A}">
                    <a16:rowId xmlns:a16="http://schemas.microsoft.com/office/drawing/2014/main" val="3451340962"/>
                  </a:ext>
                </a:extLst>
              </a:tr>
              <a:tr h="279649">
                <a:tc>
                  <a:txBody>
                    <a:bodyPr/>
                    <a:lstStyle/>
                    <a:p>
                      <a:pPr algn="l" rtl="0" fontAlgn="base">
                        <a:lnSpc>
                          <a:spcPts val="1200"/>
                        </a:lnSpc>
                        <a:buNone/>
                      </a:pPr>
                      <a:r>
                        <a:rPr lang="nl-NL" sz="1000" b="0" i="0">
                          <a:effectLst/>
                          <a:latin typeface="Aptos" panose="020B0004020202020204" pitchFamily="34" charset="0"/>
                        </a:rPr>
                        <a:t>Zeist Busstation </a:t>
                      </a:r>
                      <a:endParaRPr lang="nl-NL" b="0" i="0">
                        <a:effectLst/>
                      </a:endParaRPr>
                    </a:p>
                  </a:txBody>
                  <a:tcPr/>
                </a:tc>
                <a:extLst>
                  <a:ext uri="{0D108BD9-81ED-4DB2-BD59-A6C34878D82A}">
                    <a16:rowId xmlns:a16="http://schemas.microsoft.com/office/drawing/2014/main" val="332056108"/>
                  </a:ext>
                </a:extLst>
              </a:tr>
              <a:tr h="351024">
                <a:tc>
                  <a:txBody>
                    <a:bodyPr/>
                    <a:lstStyle/>
                    <a:p>
                      <a:pPr algn="l" rtl="0" fontAlgn="base">
                        <a:lnSpc>
                          <a:spcPts val="1200"/>
                        </a:lnSpc>
                        <a:buNone/>
                      </a:pPr>
                      <a:r>
                        <a:rPr lang="nl-NL" sz="1000" b="0" i="0">
                          <a:effectLst/>
                          <a:latin typeface="Aptos" panose="020B0004020202020204" pitchFamily="34" charset="0"/>
                        </a:rPr>
                        <a:t>Zeist Jordanlaan</a:t>
                      </a:r>
                      <a:endParaRPr lang="nl-NL" b="0" i="0">
                        <a:effectLst/>
                      </a:endParaRPr>
                    </a:p>
                  </a:txBody>
                  <a:tcPr/>
                </a:tc>
                <a:extLst>
                  <a:ext uri="{0D108BD9-81ED-4DB2-BD59-A6C34878D82A}">
                    <a16:rowId xmlns:a16="http://schemas.microsoft.com/office/drawing/2014/main" val="3633645540"/>
                  </a:ext>
                </a:extLst>
              </a:tr>
            </a:tbl>
          </a:graphicData>
        </a:graphic>
      </p:graphicFrame>
      <p:sp>
        <p:nvSpPr>
          <p:cNvPr id="2" name="Tekstvak 1">
            <a:extLst>
              <a:ext uri="{FF2B5EF4-FFF2-40B4-BE49-F238E27FC236}">
                <a16:creationId xmlns:a16="http://schemas.microsoft.com/office/drawing/2014/main" id="{D423FFB0-7B0A-A36F-0BA8-00454EE93FF6}"/>
              </a:ext>
            </a:extLst>
          </p:cNvPr>
          <p:cNvSpPr txBox="1"/>
          <p:nvPr/>
        </p:nvSpPr>
        <p:spPr>
          <a:xfrm>
            <a:off x="1143000" y="6080760"/>
            <a:ext cx="2446020" cy="215444"/>
          </a:xfrm>
          <a:prstGeom prst="rect">
            <a:avLst/>
          </a:prstGeom>
          <a:noFill/>
        </p:spPr>
        <p:txBody>
          <a:bodyPr wrap="square" lIns="0" tIns="0" rIns="0" bIns="0" rtlCol="0">
            <a:spAutoFit/>
          </a:bodyPr>
          <a:lstStyle/>
          <a:p>
            <a:pPr algn="l"/>
            <a:r>
              <a:rPr lang="nl-NL" sz="1400">
                <a:solidFill>
                  <a:schemeClr val="bg1"/>
                </a:solidFill>
              </a:rPr>
              <a:t>Bron: M. Koster</a:t>
            </a:r>
          </a:p>
        </p:txBody>
      </p:sp>
    </p:spTree>
    <p:extLst>
      <p:ext uri="{BB962C8B-B14F-4D97-AF65-F5344CB8AC3E}">
        <p14:creationId xmlns:p14="http://schemas.microsoft.com/office/powerpoint/2010/main" val="198445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50CFE-229E-C99E-3782-0A5362A8115C}"/>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F50AF7-8800-3A23-ED0A-59E7E10EAB4E}"/>
              </a:ext>
            </a:extLst>
          </p:cNvPr>
          <p:cNvSpPr>
            <a:spLocks noGrp="1"/>
          </p:cNvSpPr>
          <p:nvPr>
            <p:ph idx="1"/>
          </p:nvPr>
        </p:nvSpPr>
        <p:spPr>
          <a:xfrm>
            <a:off x="1005840" y="1447117"/>
            <a:ext cx="4902086" cy="3872684"/>
          </a:xfrm>
        </p:spPr>
        <p:txBody>
          <a:bodyPr/>
          <a:lstStyle/>
          <a:p>
            <a:endParaRPr lang="nl-NL" sz="2000"/>
          </a:p>
          <a:p>
            <a:endParaRPr lang="nl-NL" sz="2000"/>
          </a:p>
          <a:p>
            <a:endParaRPr lang="nl-NL" sz="2000"/>
          </a:p>
          <a:p>
            <a:endParaRPr lang="nl-NL" sz="2000"/>
          </a:p>
        </p:txBody>
      </p:sp>
      <p:sp>
        <p:nvSpPr>
          <p:cNvPr id="5" name="Titel 4">
            <a:extLst>
              <a:ext uri="{FF2B5EF4-FFF2-40B4-BE49-F238E27FC236}">
                <a16:creationId xmlns:a16="http://schemas.microsoft.com/office/drawing/2014/main" id="{A9B5D30F-A6DB-24E2-28DC-A61C9E9FC7AE}"/>
              </a:ext>
            </a:extLst>
          </p:cNvPr>
          <p:cNvSpPr>
            <a:spLocks noGrp="1"/>
          </p:cNvSpPr>
          <p:nvPr>
            <p:ph type="title"/>
          </p:nvPr>
        </p:nvSpPr>
        <p:spPr/>
        <p:txBody>
          <a:bodyPr/>
          <a:lstStyle/>
          <a:p>
            <a:r>
              <a:rPr lang="nl-NL"/>
              <a:t>2b. Opzet van het onderzoek:</a:t>
            </a:r>
          </a:p>
        </p:txBody>
      </p:sp>
      <p:pic>
        <p:nvPicPr>
          <p:cNvPr id="9" name="Tijdelijke aanduiding voor afbeelding 8" descr="Afbeelding met kleding, persoon, schoeisel, jeans&#10;&#10;Door AI gegenereerde inhoud is mogelijk onjuist.">
            <a:extLst>
              <a:ext uri="{FF2B5EF4-FFF2-40B4-BE49-F238E27FC236}">
                <a16:creationId xmlns:a16="http://schemas.microsoft.com/office/drawing/2014/main" id="{91538A9C-9394-C9E7-5868-3868C4D640F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5774" b="15774"/>
          <a:stretch>
            <a:fillRect/>
          </a:stretch>
        </p:blipFill>
        <p:spPr>
          <a:xfrm>
            <a:off x="1017681" y="1488221"/>
            <a:ext cx="4878404" cy="4875531"/>
          </a:xfrm>
        </p:spPr>
      </p:pic>
      <p:graphicFrame>
        <p:nvGraphicFramePr>
          <p:cNvPr id="8" name="Tabel 7">
            <a:extLst>
              <a:ext uri="{FF2B5EF4-FFF2-40B4-BE49-F238E27FC236}">
                <a16:creationId xmlns:a16="http://schemas.microsoft.com/office/drawing/2014/main" id="{5986D80E-F2F5-38B2-8300-8EB477519F32}"/>
              </a:ext>
            </a:extLst>
          </p:cNvPr>
          <p:cNvGraphicFramePr>
            <a:graphicFrameLocks noGrp="1"/>
          </p:cNvGraphicFramePr>
          <p:nvPr>
            <p:extLst>
              <p:ext uri="{D42A27DB-BD31-4B8C-83A1-F6EECF244321}">
                <p14:modId xmlns:p14="http://schemas.microsoft.com/office/powerpoint/2010/main" val="3310656614"/>
              </p:ext>
            </p:extLst>
          </p:nvPr>
        </p:nvGraphicFramePr>
        <p:xfrm>
          <a:off x="6766139" y="177855"/>
          <a:ext cx="2743200" cy="64072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360103"/>
                    </a:ext>
                  </a:extLst>
                </a:gridCol>
              </a:tblGrid>
              <a:tr h="404949">
                <a:tc>
                  <a:txBody>
                    <a:bodyPr/>
                    <a:lstStyle/>
                    <a:p>
                      <a:r>
                        <a:rPr lang="nl-NL" sz="1800"/>
                        <a:t>Ronde 2 - najaar 2025</a:t>
                      </a:r>
                    </a:p>
                  </a:txBody>
                  <a:tcPr/>
                </a:tc>
                <a:extLst>
                  <a:ext uri="{0D108BD9-81ED-4DB2-BD59-A6C34878D82A}">
                    <a16:rowId xmlns:a16="http://schemas.microsoft.com/office/drawing/2014/main" val="3512035152"/>
                  </a:ext>
                </a:extLst>
              </a:tr>
              <a:tr h="137286">
                <a:tc>
                  <a:txBody>
                    <a:bodyPr/>
                    <a:lstStyle/>
                    <a:p>
                      <a:pPr algn="l" rtl="0" fontAlgn="base">
                        <a:lnSpc>
                          <a:spcPts val="1200"/>
                        </a:lnSpc>
                        <a:buNone/>
                      </a:pPr>
                      <a:r>
                        <a:rPr lang="nl-NL" sz="1000" b="0" i="0">
                          <a:effectLst/>
                          <a:latin typeface="Aptos" panose="020B0004020202020204" pitchFamily="34" charset="0"/>
                        </a:rPr>
                        <a:t>Baarn </a:t>
                      </a:r>
                      <a:endParaRPr lang="nl-NL" b="0" i="0">
                        <a:effectLst/>
                      </a:endParaRPr>
                    </a:p>
                  </a:txBody>
                  <a:tcPr/>
                </a:tc>
                <a:extLst>
                  <a:ext uri="{0D108BD9-81ED-4DB2-BD59-A6C34878D82A}">
                    <a16:rowId xmlns:a16="http://schemas.microsoft.com/office/drawing/2014/main" val="219144449"/>
                  </a:ext>
                </a:extLst>
              </a:tr>
              <a:tr h="269966">
                <a:tc>
                  <a:txBody>
                    <a:bodyPr/>
                    <a:lstStyle/>
                    <a:p>
                      <a:pPr algn="l" rtl="0" fontAlgn="base">
                        <a:lnSpc>
                          <a:spcPts val="1200"/>
                        </a:lnSpc>
                        <a:buNone/>
                      </a:pPr>
                      <a:r>
                        <a:rPr lang="nl-NL" sz="1000" b="0" i="0">
                          <a:effectLst/>
                          <a:latin typeface="Aptos" panose="020B0004020202020204" pitchFamily="34" charset="0"/>
                        </a:rPr>
                        <a:t>Bunnik </a:t>
                      </a:r>
                      <a:endParaRPr lang="nl-NL" b="0" i="0">
                        <a:effectLst/>
                      </a:endParaRPr>
                    </a:p>
                  </a:txBody>
                  <a:tcPr/>
                </a:tc>
                <a:extLst>
                  <a:ext uri="{0D108BD9-81ED-4DB2-BD59-A6C34878D82A}">
                    <a16:rowId xmlns:a16="http://schemas.microsoft.com/office/drawing/2014/main" val="3557610902"/>
                  </a:ext>
                </a:extLst>
              </a:tr>
              <a:tr h="269966">
                <a:tc>
                  <a:txBody>
                    <a:bodyPr/>
                    <a:lstStyle/>
                    <a:p>
                      <a:pPr algn="l" rtl="0" fontAlgn="base">
                        <a:lnSpc>
                          <a:spcPts val="1200"/>
                        </a:lnSpc>
                        <a:buNone/>
                      </a:pPr>
                      <a:r>
                        <a:rPr lang="nl-NL" sz="1000" b="0" i="0">
                          <a:effectLst/>
                          <a:latin typeface="Aptos" panose="020B0004020202020204" pitchFamily="34" charset="0"/>
                        </a:rPr>
                        <a:t>Den Dolder </a:t>
                      </a:r>
                      <a:endParaRPr lang="nl-NL" b="0" i="0">
                        <a:effectLst/>
                      </a:endParaRPr>
                    </a:p>
                  </a:txBody>
                  <a:tcPr/>
                </a:tc>
                <a:extLst>
                  <a:ext uri="{0D108BD9-81ED-4DB2-BD59-A6C34878D82A}">
                    <a16:rowId xmlns:a16="http://schemas.microsoft.com/office/drawing/2014/main" val="3794362779"/>
                  </a:ext>
                </a:extLst>
              </a:tr>
              <a:tr h="269966">
                <a:tc>
                  <a:txBody>
                    <a:bodyPr/>
                    <a:lstStyle/>
                    <a:p>
                      <a:pPr algn="l" rtl="0" fontAlgn="base">
                        <a:lnSpc>
                          <a:spcPts val="1200"/>
                        </a:lnSpc>
                        <a:buNone/>
                      </a:pPr>
                      <a:r>
                        <a:rPr lang="nl-NL" sz="1000" b="0" i="0">
                          <a:effectLst/>
                          <a:latin typeface="Aptos" panose="020B0004020202020204" pitchFamily="34" charset="0"/>
                        </a:rPr>
                        <a:t>Eemnes P+R </a:t>
                      </a:r>
                      <a:endParaRPr lang="nl-NL" b="0" i="0">
                        <a:effectLst/>
                      </a:endParaRPr>
                    </a:p>
                  </a:txBody>
                  <a:tcPr/>
                </a:tc>
                <a:extLst>
                  <a:ext uri="{0D108BD9-81ED-4DB2-BD59-A6C34878D82A}">
                    <a16:rowId xmlns:a16="http://schemas.microsoft.com/office/drawing/2014/main" val="3497455825"/>
                  </a:ext>
                </a:extLst>
              </a:tr>
              <a:tr h="269966">
                <a:tc>
                  <a:txBody>
                    <a:bodyPr/>
                    <a:lstStyle/>
                    <a:p>
                      <a:pPr algn="l" rtl="0" fontAlgn="base">
                        <a:lnSpc>
                          <a:spcPts val="1200"/>
                        </a:lnSpc>
                        <a:buNone/>
                      </a:pPr>
                      <a:r>
                        <a:rPr lang="nl-NL" sz="1000" b="0" i="0">
                          <a:effectLst/>
                          <a:latin typeface="Aptos" panose="020B0004020202020204" pitchFamily="34" charset="0"/>
                        </a:rPr>
                        <a:t>Hoevelaken </a:t>
                      </a:r>
                      <a:endParaRPr lang="nl-NL" b="0" i="0">
                        <a:effectLst/>
                      </a:endParaRPr>
                    </a:p>
                  </a:txBody>
                  <a:tcPr/>
                </a:tc>
                <a:extLst>
                  <a:ext uri="{0D108BD9-81ED-4DB2-BD59-A6C34878D82A}">
                    <a16:rowId xmlns:a16="http://schemas.microsoft.com/office/drawing/2014/main" val="1406938266"/>
                  </a:ext>
                </a:extLst>
              </a:tr>
              <a:tr h="269966">
                <a:tc>
                  <a:txBody>
                    <a:bodyPr/>
                    <a:lstStyle/>
                    <a:p>
                      <a:pPr algn="l" rtl="0" fontAlgn="base">
                        <a:lnSpc>
                          <a:spcPts val="1200"/>
                        </a:lnSpc>
                        <a:buNone/>
                      </a:pPr>
                      <a:r>
                        <a:rPr lang="nl-NL" sz="1000" b="0" i="0">
                          <a:effectLst/>
                          <a:latin typeface="Aptos" panose="020B0004020202020204" pitchFamily="34" charset="0"/>
                        </a:rPr>
                        <a:t>Hollandsche Rading </a:t>
                      </a:r>
                      <a:endParaRPr lang="nl-NL" b="0" i="0">
                        <a:effectLst/>
                      </a:endParaRPr>
                    </a:p>
                  </a:txBody>
                  <a:tcPr/>
                </a:tc>
                <a:extLst>
                  <a:ext uri="{0D108BD9-81ED-4DB2-BD59-A6C34878D82A}">
                    <a16:rowId xmlns:a16="http://schemas.microsoft.com/office/drawing/2014/main" val="1267567728"/>
                  </a:ext>
                </a:extLst>
              </a:tr>
              <a:tr h="269966">
                <a:tc>
                  <a:txBody>
                    <a:bodyPr/>
                    <a:lstStyle/>
                    <a:p>
                      <a:pPr algn="l" rtl="0" fontAlgn="base">
                        <a:lnSpc>
                          <a:spcPts val="1200"/>
                        </a:lnSpc>
                        <a:buNone/>
                      </a:pPr>
                      <a:r>
                        <a:rPr lang="nl-NL" sz="1000" b="0" i="0">
                          <a:effectLst/>
                          <a:latin typeface="Aptos" panose="020B0004020202020204" pitchFamily="34" charset="0"/>
                        </a:rPr>
                        <a:t>Houten </a:t>
                      </a:r>
                      <a:endParaRPr lang="nl-NL" b="0" i="0">
                        <a:effectLst/>
                      </a:endParaRPr>
                    </a:p>
                  </a:txBody>
                  <a:tcPr/>
                </a:tc>
                <a:extLst>
                  <a:ext uri="{0D108BD9-81ED-4DB2-BD59-A6C34878D82A}">
                    <a16:rowId xmlns:a16="http://schemas.microsoft.com/office/drawing/2014/main" val="1096434760"/>
                  </a:ext>
                </a:extLst>
              </a:tr>
              <a:tr h="269966">
                <a:tc>
                  <a:txBody>
                    <a:bodyPr/>
                    <a:lstStyle/>
                    <a:p>
                      <a:pPr algn="l" rtl="0" fontAlgn="base">
                        <a:lnSpc>
                          <a:spcPts val="1200"/>
                        </a:lnSpc>
                        <a:buNone/>
                      </a:pPr>
                      <a:r>
                        <a:rPr lang="nl-NL" sz="1000" b="0" i="0">
                          <a:effectLst/>
                          <a:latin typeface="Aptos" panose="020B0004020202020204" pitchFamily="34" charset="0"/>
                        </a:rPr>
                        <a:t>Leerdam </a:t>
                      </a:r>
                      <a:endParaRPr lang="nl-NL" b="0" i="0">
                        <a:effectLst/>
                      </a:endParaRPr>
                    </a:p>
                  </a:txBody>
                  <a:tcPr/>
                </a:tc>
                <a:extLst>
                  <a:ext uri="{0D108BD9-81ED-4DB2-BD59-A6C34878D82A}">
                    <a16:rowId xmlns:a16="http://schemas.microsoft.com/office/drawing/2014/main" val="414545256"/>
                  </a:ext>
                </a:extLst>
              </a:tr>
              <a:tr h="269966">
                <a:tc>
                  <a:txBody>
                    <a:bodyPr/>
                    <a:lstStyle/>
                    <a:p>
                      <a:pPr algn="l" rtl="0" fontAlgn="base">
                        <a:lnSpc>
                          <a:spcPts val="1200"/>
                        </a:lnSpc>
                        <a:buNone/>
                      </a:pPr>
                      <a:r>
                        <a:rPr lang="nl-NL" sz="1000" b="0" i="0">
                          <a:effectLst/>
                          <a:latin typeface="Aptos" panose="020B0004020202020204" pitchFamily="34" charset="0"/>
                        </a:rPr>
                        <a:t>Loenen Dorp </a:t>
                      </a:r>
                      <a:endParaRPr lang="nl-NL" b="0" i="0">
                        <a:effectLst/>
                      </a:endParaRPr>
                    </a:p>
                  </a:txBody>
                  <a:tcPr/>
                </a:tc>
                <a:extLst>
                  <a:ext uri="{0D108BD9-81ED-4DB2-BD59-A6C34878D82A}">
                    <a16:rowId xmlns:a16="http://schemas.microsoft.com/office/drawing/2014/main" val="3356438379"/>
                  </a:ext>
                </a:extLst>
              </a:tr>
              <a:tr h="290248">
                <a:tc>
                  <a:txBody>
                    <a:bodyPr/>
                    <a:lstStyle/>
                    <a:p>
                      <a:pPr algn="l" rtl="0" fontAlgn="base">
                        <a:lnSpc>
                          <a:spcPts val="1200"/>
                        </a:lnSpc>
                        <a:buNone/>
                      </a:pPr>
                      <a:r>
                        <a:rPr lang="nl-NL" sz="1000" b="0" i="0">
                          <a:effectLst/>
                          <a:latin typeface="Aptos" panose="020B0004020202020204" pitchFamily="34" charset="0"/>
                        </a:rPr>
                        <a:t>Loenen Kerklaan </a:t>
                      </a:r>
                      <a:endParaRPr lang="nl-NL" b="0" i="0">
                        <a:effectLst/>
                      </a:endParaRPr>
                    </a:p>
                  </a:txBody>
                  <a:tcPr/>
                </a:tc>
                <a:extLst>
                  <a:ext uri="{0D108BD9-81ED-4DB2-BD59-A6C34878D82A}">
                    <a16:rowId xmlns:a16="http://schemas.microsoft.com/office/drawing/2014/main" val="10777371"/>
                  </a:ext>
                </a:extLst>
              </a:tr>
              <a:tr h="269966">
                <a:tc>
                  <a:txBody>
                    <a:bodyPr/>
                    <a:lstStyle/>
                    <a:p>
                      <a:pPr algn="l" rtl="0" fontAlgn="base">
                        <a:lnSpc>
                          <a:spcPts val="1200"/>
                        </a:lnSpc>
                        <a:buNone/>
                      </a:pPr>
                      <a:r>
                        <a:rPr lang="nl-NL" sz="1000" b="0" i="0">
                          <a:effectLst/>
                          <a:latin typeface="Aptos" panose="020B0004020202020204" pitchFamily="34" charset="0"/>
                        </a:rPr>
                        <a:t>Maarn </a:t>
                      </a:r>
                      <a:endParaRPr lang="nl-NL" b="0" i="0">
                        <a:effectLst/>
                      </a:endParaRPr>
                    </a:p>
                  </a:txBody>
                  <a:tcPr/>
                </a:tc>
                <a:extLst>
                  <a:ext uri="{0D108BD9-81ED-4DB2-BD59-A6C34878D82A}">
                    <a16:rowId xmlns:a16="http://schemas.microsoft.com/office/drawing/2014/main" val="1495682793"/>
                  </a:ext>
                </a:extLst>
              </a:tr>
              <a:tr h="269966">
                <a:tc>
                  <a:txBody>
                    <a:bodyPr/>
                    <a:lstStyle/>
                    <a:p>
                      <a:pPr algn="l" rtl="0" fontAlgn="base">
                        <a:lnSpc>
                          <a:spcPts val="1200"/>
                        </a:lnSpc>
                        <a:buNone/>
                      </a:pPr>
                      <a:r>
                        <a:rPr lang="nl-NL" sz="1000" b="0" i="0">
                          <a:effectLst/>
                          <a:latin typeface="Aptos" panose="020B0004020202020204" pitchFamily="34" charset="0"/>
                        </a:rPr>
                        <a:t>Maarssen </a:t>
                      </a:r>
                      <a:endParaRPr lang="nl-NL" b="0" i="0">
                        <a:effectLst/>
                      </a:endParaRPr>
                    </a:p>
                  </a:txBody>
                  <a:tcPr/>
                </a:tc>
                <a:extLst>
                  <a:ext uri="{0D108BD9-81ED-4DB2-BD59-A6C34878D82A}">
                    <a16:rowId xmlns:a16="http://schemas.microsoft.com/office/drawing/2014/main" val="2649799473"/>
                  </a:ext>
                </a:extLst>
              </a:tr>
              <a:tr h="269966">
                <a:tc>
                  <a:txBody>
                    <a:bodyPr/>
                    <a:lstStyle/>
                    <a:p>
                      <a:pPr algn="l" rtl="0" fontAlgn="base">
                        <a:lnSpc>
                          <a:spcPts val="1200"/>
                        </a:lnSpc>
                        <a:buNone/>
                      </a:pPr>
                      <a:r>
                        <a:rPr lang="nl-NL" sz="1000" b="0" i="0">
                          <a:effectLst/>
                          <a:latin typeface="Aptos" panose="020B0004020202020204" pitchFamily="34" charset="0"/>
                        </a:rPr>
                        <a:t>Montfoort Kasteelplein </a:t>
                      </a:r>
                      <a:endParaRPr lang="nl-NL" b="0" i="0">
                        <a:effectLst/>
                      </a:endParaRPr>
                    </a:p>
                  </a:txBody>
                  <a:tcPr/>
                </a:tc>
                <a:extLst>
                  <a:ext uri="{0D108BD9-81ED-4DB2-BD59-A6C34878D82A}">
                    <a16:rowId xmlns:a16="http://schemas.microsoft.com/office/drawing/2014/main" val="17649913"/>
                  </a:ext>
                </a:extLst>
              </a:tr>
              <a:tr h="269966">
                <a:tc>
                  <a:txBody>
                    <a:bodyPr/>
                    <a:lstStyle/>
                    <a:p>
                      <a:pPr algn="l" rtl="0" fontAlgn="base">
                        <a:lnSpc>
                          <a:spcPts val="1200"/>
                        </a:lnSpc>
                        <a:buNone/>
                      </a:pPr>
                      <a:r>
                        <a:rPr lang="nl-NL" sz="1000" b="0" i="0">
                          <a:effectLst/>
                          <a:latin typeface="Aptos" panose="020B0004020202020204" pitchFamily="34" charset="0"/>
                        </a:rPr>
                        <a:t>Rhenen </a:t>
                      </a:r>
                      <a:endParaRPr lang="nl-NL" b="0" i="0">
                        <a:effectLst/>
                      </a:endParaRPr>
                    </a:p>
                  </a:txBody>
                  <a:tcPr/>
                </a:tc>
                <a:extLst>
                  <a:ext uri="{0D108BD9-81ED-4DB2-BD59-A6C34878D82A}">
                    <a16:rowId xmlns:a16="http://schemas.microsoft.com/office/drawing/2014/main" val="748510005"/>
                  </a:ext>
                </a:extLst>
              </a:tr>
              <a:tr h="269966">
                <a:tc>
                  <a:txBody>
                    <a:bodyPr/>
                    <a:lstStyle/>
                    <a:p>
                      <a:pPr algn="l" rtl="0" fontAlgn="base">
                        <a:lnSpc>
                          <a:spcPts val="1200"/>
                        </a:lnSpc>
                        <a:buNone/>
                      </a:pPr>
                      <a:r>
                        <a:rPr lang="nl-NL" sz="1000" b="0" i="0">
                          <a:effectLst/>
                          <a:latin typeface="Aptos" panose="020B0004020202020204" pitchFamily="34" charset="0"/>
                        </a:rPr>
                        <a:t>Soest </a:t>
                      </a:r>
                      <a:endParaRPr lang="nl-NL" b="0" i="0">
                        <a:effectLst/>
                      </a:endParaRPr>
                    </a:p>
                  </a:txBody>
                  <a:tcPr/>
                </a:tc>
                <a:extLst>
                  <a:ext uri="{0D108BD9-81ED-4DB2-BD59-A6C34878D82A}">
                    <a16:rowId xmlns:a16="http://schemas.microsoft.com/office/drawing/2014/main" val="1563485259"/>
                  </a:ext>
                </a:extLst>
              </a:tr>
              <a:tr h="269966">
                <a:tc>
                  <a:txBody>
                    <a:bodyPr/>
                    <a:lstStyle/>
                    <a:p>
                      <a:pPr algn="l" rtl="0" fontAlgn="base">
                        <a:lnSpc>
                          <a:spcPts val="1200"/>
                        </a:lnSpc>
                        <a:buNone/>
                      </a:pPr>
                      <a:r>
                        <a:rPr lang="nl-NL" sz="1000" b="0" i="0">
                          <a:effectLst/>
                          <a:latin typeface="Aptos" panose="020B0004020202020204" pitchFamily="34" charset="0"/>
                        </a:rPr>
                        <a:t>Soest Zuid </a:t>
                      </a:r>
                      <a:endParaRPr lang="nl-NL" b="0" i="0">
                        <a:effectLst/>
                      </a:endParaRPr>
                    </a:p>
                  </a:txBody>
                  <a:tcPr/>
                </a:tc>
                <a:extLst>
                  <a:ext uri="{0D108BD9-81ED-4DB2-BD59-A6C34878D82A}">
                    <a16:rowId xmlns:a16="http://schemas.microsoft.com/office/drawing/2014/main" val="69318649"/>
                  </a:ext>
                </a:extLst>
              </a:tr>
              <a:tr h="269966">
                <a:tc>
                  <a:txBody>
                    <a:bodyPr/>
                    <a:lstStyle/>
                    <a:p>
                      <a:pPr algn="l" rtl="0" fontAlgn="base">
                        <a:lnSpc>
                          <a:spcPts val="1200"/>
                        </a:lnSpc>
                        <a:buNone/>
                      </a:pPr>
                      <a:r>
                        <a:rPr lang="nl-NL" sz="1000" b="0" i="0">
                          <a:effectLst/>
                          <a:latin typeface="Aptos" panose="020B0004020202020204" pitchFamily="34" charset="0"/>
                        </a:rPr>
                        <a:t>Soestdijk </a:t>
                      </a:r>
                      <a:endParaRPr lang="nl-NL" b="0" i="0">
                        <a:effectLst/>
                      </a:endParaRPr>
                    </a:p>
                  </a:txBody>
                  <a:tcPr/>
                </a:tc>
                <a:extLst>
                  <a:ext uri="{0D108BD9-81ED-4DB2-BD59-A6C34878D82A}">
                    <a16:rowId xmlns:a16="http://schemas.microsoft.com/office/drawing/2014/main" val="3249856459"/>
                  </a:ext>
                </a:extLst>
              </a:tr>
              <a:tr h="269966">
                <a:tc>
                  <a:txBody>
                    <a:bodyPr/>
                    <a:lstStyle/>
                    <a:p>
                      <a:pPr algn="l" rtl="0" fontAlgn="base">
                        <a:lnSpc>
                          <a:spcPts val="1200"/>
                        </a:lnSpc>
                        <a:buNone/>
                      </a:pPr>
                      <a:r>
                        <a:rPr lang="nl-NL" sz="1000" b="0" i="0">
                          <a:effectLst/>
                          <a:latin typeface="Aptos" panose="020B0004020202020204" pitchFamily="34" charset="0"/>
                        </a:rPr>
                        <a:t>Soestdijk Noord </a:t>
                      </a:r>
                      <a:endParaRPr lang="nl-NL" b="0" i="0">
                        <a:effectLst/>
                      </a:endParaRPr>
                    </a:p>
                  </a:txBody>
                  <a:tcPr/>
                </a:tc>
                <a:extLst>
                  <a:ext uri="{0D108BD9-81ED-4DB2-BD59-A6C34878D82A}">
                    <a16:rowId xmlns:a16="http://schemas.microsoft.com/office/drawing/2014/main" val="445903580"/>
                  </a:ext>
                </a:extLst>
              </a:tr>
              <a:tr h="269966">
                <a:tc>
                  <a:txBody>
                    <a:bodyPr/>
                    <a:lstStyle/>
                    <a:p>
                      <a:pPr algn="l" rtl="0" fontAlgn="base">
                        <a:lnSpc>
                          <a:spcPts val="1200"/>
                        </a:lnSpc>
                        <a:buNone/>
                      </a:pPr>
                      <a:r>
                        <a:rPr lang="nl-NL" sz="1000" b="0" i="0">
                          <a:effectLst/>
                          <a:latin typeface="Aptos" panose="020B0004020202020204" pitchFamily="34" charset="0"/>
                        </a:rPr>
                        <a:t>Utrecht Overvecht </a:t>
                      </a:r>
                      <a:endParaRPr lang="nl-NL" b="0" i="0">
                        <a:effectLst/>
                      </a:endParaRPr>
                    </a:p>
                  </a:txBody>
                  <a:tcPr/>
                </a:tc>
                <a:extLst>
                  <a:ext uri="{0D108BD9-81ED-4DB2-BD59-A6C34878D82A}">
                    <a16:rowId xmlns:a16="http://schemas.microsoft.com/office/drawing/2014/main" val="1852543017"/>
                  </a:ext>
                </a:extLst>
              </a:tr>
              <a:tr h="269966">
                <a:tc>
                  <a:txBody>
                    <a:bodyPr/>
                    <a:lstStyle/>
                    <a:p>
                      <a:pPr algn="l" rtl="0" fontAlgn="base">
                        <a:lnSpc>
                          <a:spcPts val="1200"/>
                        </a:lnSpc>
                        <a:buNone/>
                      </a:pPr>
                      <a:r>
                        <a:rPr lang="nl-NL" sz="1000" b="0" i="0">
                          <a:effectLst/>
                          <a:latin typeface="Aptos" panose="020B0004020202020204" pitchFamily="34" charset="0"/>
                        </a:rPr>
                        <a:t>Utrecht Zuilen </a:t>
                      </a:r>
                      <a:endParaRPr lang="nl-NL" b="0" i="0">
                        <a:effectLst/>
                      </a:endParaRPr>
                    </a:p>
                  </a:txBody>
                  <a:tcPr/>
                </a:tc>
                <a:extLst>
                  <a:ext uri="{0D108BD9-81ED-4DB2-BD59-A6C34878D82A}">
                    <a16:rowId xmlns:a16="http://schemas.microsoft.com/office/drawing/2014/main" val="3451340962"/>
                  </a:ext>
                </a:extLst>
              </a:tr>
              <a:tr h="269966">
                <a:tc>
                  <a:txBody>
                    <a:bodyPr/>
                    <a:lstStyle/>
                    <a:p>
                      <a:pPr algn="l" rtl="0" fontAlgn="base">
                        <a:lnSpc>
                          <a:spcPts val="1200"/>
                        </a:lnSpc>
                        <a:buNone/>
                      </a:pPr>
                      <a:r>
                        <a:rPr lang="nl-NL" sz="1000" b="0" i="0">
                          <a:effectLst/>
                          <a:latin typeface="Aptos" panose="020B0004020202020204" pitchFamily="34" charset="0"/>
                        </a:rPr>
                        <a:t>Woerden </a:t>
                      </a:r>
                      <a:endParaRPr lang="nl-NL" b="0" i="0">
                        <a:effectLst/>
                      </a:endParaRPr>
                    </a:p>
                  </a:txBody>
                  <a:tcPr/>
                </a:tc>
                <a:extLst>
                  <a:ext uri="{0D108BD9-81ED-4DB2-BD59-A6C34878D82A}">
                    <a16:rowId xmlns:a16="http://schemas.microsoft.com/office/drawing/2014/main" val="332056108"/>
                  </a:ext>
                </a:extLst>
              </a:tr>
              <a:tr h="338869">
                <a:tc>
                  <a:txBody>
                    <a:bodyPr/>
                    <a:lstStyle/>
                    <a:p>
                      <a:pPr algn="l" rtl="0" fontAlgn="base">
                        <a:lnSpc>
                          <a:spcPts val="1200"/>
                        </a:lnSpc>
                        <a:buNone/>
                      </a:pPr>
                      <a:r>
                        <a:rPr lang="nl-NL" sz="1000" b="0" i="0">
                          <a:effectLst/>
                          <a:latin typeface="Aptos" panose="020B0004020202020204" pitchFamily="34" charset="0"/>
                        </a:rPr>
                        <a:t>Woudenberg De Poort </a:t>
                      </a:r>
                      <a:endParaRPr lang="nl-NL" b="0" i="0">
                        <a:effectLst/>
                      </a:endParaRPr>
                    </a:p>
                  </a:txBody>
                  <a:tcPr/>
                </a:tc>
                <a:extLst>
                  <a:ext uri="{0D108BD9-81ED-4DB2-BD59-A6C34878D82A}">
                    <a16:rowId xmlns:a16="http://schemas.microsoft.com/office/drawing/2014/main" val="3633645540"/>
                  </a:ext>
                </a:extLst>
              </a:tr>
            </a:tbl>
          </a:graphicData>
        </a:graphic>
      </p:graphicFrame>
      <p:sp>
        <p:nvSpPr>
          <p:cNvPr id="3" name="Tekstvak 2">
            <a:extLst>
              <a:ext uri="{FF2B5EF4-FFF2-40B4-BE49-F238E27FC236}">
                <a16:creationId xmlns:a16="http://schemas.microsoft.com/office/drawing/2014/main" id="{B6A70E53-5249-9BFC-0D07-2E99AFD31324}"/>
              </a:ext>
            </a:extLst>
          </p:cNvPr>
          <p:cNvSpPr txBox="1"/>
          <p:nvPr/>
        </p:nvSpPr>
        <p:spPr>
          <a:xfrm>
            <a:off x="1200150" y="6069331"/>
            <a:ext cx="3280410" cy="215444"/>
          </a:xfrm>
          <a:prstGeom prst="rect">
            <a:avLst/>
          </a:prstGeom>
          <a:noFill/>
        </p:spPr>
        <p:txBody>
          <a:bodyPr wrap="square" lIns="0" tIns="0" rIns="0" bIns="0" rtlCol="0">
            <a:spAutoFit/>
          </a:bodyPr>
          <a:lstStyle/>
          <a:p>
            <a:pPr algn="l"/>
            <a:r>
              <a:rPr lang="nl-NL" sz="1400">
                <a:solidFill>
                  <a:schemeClr val="bg1"/>
                </a:solidFill>
              </a:rPr>
              <a:t>Bron: Rapport belevingsmonitor </a:t>
            </a:r>
            <a:r>
              <a:rPr lang="nl-NL" sz="1400" err="1">
                <a:solidFill>
                  <a:schemeClr val="bg1"/>
                </a:solidFill>
              </a:rPr>
              <a:t>Moventum</a:t>
            </a:r>
            <a:endParaRPr lang="nl-NL" sz="1400">
              <a:solidFill>
                <a:schemeClr val="bg1"/>
              </a:solidFill>
            </a:endParaRPr>
          </a:p>
        </p:txBody>
      </p:sp>
    </p:spTree>
    <p:extLst>
      <p:ext uri="{BB962C8B-B14F-4D97-AF65-F5344CB8AC3E}">
        <p14:creationId xmlns:p14="http://schemas.microsoft.com/office/powerpoint/2010/main" val="121712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28E26-A975-9886-BE2E-D18C2BF5BF6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BFC8C3-3AFE-20B0-C6DD-95C30F6C6B01}"/>
              </a:ext>
            </a:extLst>
          </p:cNvPr>
          <p:cNvSpPr>
            <a:spLocks noGrp="1"/>
          </p:cNvSpPr>
          <p:nvPr>
            <p:ph idx="1"/>
          </p:nvPr>
        </p:nvSpPr>
        <p:spPr>
          <a:xfrm>
            <a:off x="6874330" y="1567541"/>
            <a:ext cx="4733926" cy="4893310"/>
          </a:xfrm>
        </p:spPr>
        <p:txBody>
          <a:bodyPr>
            <a:normAutofit fontScale="70000" lnSpcReduction="20000"/>
          </a:bodyPr>
          <a:lstStyle/>
          <a:p>
            <a:endParaRPr lang="nl-NL"/>
          </a:p>
          <a:p>
            <a:endParaRPr lang="nl-NL"/>
          </a:p>
          <a:p>
            <a:r>
              <a:rPr lang="nl-NL" sz="1900" b="1"/>
              <a:t>(+ GEMIDDELD CIJFER)</a:t>
            </a:r>
          </a:p>
          <a:p>
            <a:endParaRPr lang="nl-NL" sz="2200" b="1"/>
          </a:p>
          <a:p>
            <a:r>
              <a:rPr lang="nl-NL" sz="2200" b="1"/>
              <a:t>ZEKERHEID</a:t>
            </a:r>
          </a:p>
          <a:p>
            <a:r>
              <a:rPr lang="nl-NL" sz="2200"/>
              <a:t>(reisinformatie/routes)</a:t>
            </a:r>
          </a:p>
          <a:p>
            <a:endParaRPr lang="nl-NL" sz="2200" b="1"/>
          </a:p>
          <a:p>
            <a:r>
              <a:rPr lang="nl-NL" sz="2200" b="1"/>
              <a:t>FUNCTIONALITEIT </a:t>
            </a:r>
            <a:r>
              <a:rPr lang="nl-NL" sz="2200"/>
              <a:t>(reisopties/bereikbaarheid/deelmobiliteit)</a:t>
            </a:r>
            <a:endParaRPr lang="nl-NL" sz="2200" b="1"/>
          </a:p>
          <a:p>
            <a:endParaRPr lang="nl-NL" sz="2200" b="1"/>
          </a:p>
          <a:p>
            <a:endParaRPr lang="nl-NL" sz="2200" b="1"/>
          </a:p>
          <a:p>
            <a:r>
              <a:rPr lang="nl-NL" sz="2200" b="1"/>
              <a:t>VEILIGHEID &amp; REINHEID </a:t>
            </a:r>
          </a:p>
          <a:p>
            <a:r>
              <a:rPr lang="nl-NL" sz="2200"/>
              <a:t>(veiligheid overdag &amp; avond/schoon)</a:t>
            </a:r>
            <a:endParaRPr lang="nl-NL" sz="2200" b="1"/>
          </a:p>
          <a:p>
            <a:endParaRPr lang="nl-NL" sz="2200" b="1"/>
          </a:p>
          <a:p>
            <a:r>
              <a:rPr lang="nl-NL" sz="2200" b="1"/>
              <a:t>VOORZIENINGEN </a:t>
            </a:r>
          </a:p>
          <a:p>
            <a:r>
              <a:rPr lang="nl-NL" sz="2200"/>
              <a:t>(fiets-/</a:t>
            </a:r>
            <a:r>
              <a:rPr lang="nl-NL" sz="2200" err="1"/>
              <a:t>autoparkeren</a:t>
            </a:r>
            <a:r>
              <a:rPr lang="nl-NL" sz="2200"/>
              <a:t>/liften/roltrap/wc)</a:t>
            </a:r>
          </a:p>
          <a:p>
            <a:endParaRPr lang="nl-NL" sz="2200" b="1"/>
          </a:p>
          <a:p>
            <a:endParaRPr lang="nl-NL" sz="2200" b="1"/>
          </a:p>
          <a:p>
            <a:r>
              <a:rPr lang="nl-NL" sz="2200" b="1"/>
              <a:t>COMFORT &amp; BELEVING</a:t>
            </a:r>
          </a:p>
          <a:p>
            <a:r>
              <a:rPr lang="nl-NL" sz="2200"/>
              <a:t>(wachtruimtes/sfeer)</a:t>
            </a:r>
            <a:endParaRPr lang="nl-NL"/>
          </a:p>
        </p:txBody>
      </p:sp>
      <p:sp>
        <p:nvSpPr>
          <p:cNvPr id="5" name="Titel 4">
            <a:extLst>
              <a:ext uri="{FF2B5EF4-FFF2-40B4-BE49-F238E27FC236}">
                <a16:creationId xmlns:a16="http://schemas.microsoft.com/office/drawing/2014/main" id="{04BC5162-E58A-5902-E4CF-04ECAD67CB39}"/>
              </a:ext>
            </a:extLst>
          </p:cNvPr>
          <p:cNvSpPr>
            <a:spLocks noGrp="1"/>
          </p:cNvSpPr>
          <p:nvPr>
            <p:ph type="title"/>
          </p:nvPr>
        </p:nvSpPr>
        <p:spPr/>
        <p:txBody>
          <a:bodyPr>
            <a:normAutofit fontScale="90000"/>
          </a:bodyPr>
          <a:lstStyle/>
          <a:p>
            <a:r>
              <a:rPr lang="nl-NL"/>
              <a:t>2c. Opzet van het onderzoek:</a:t>
            </a:r>
            <a:br>
              <a:rPr lang="nl-NL"/>
            </a:br>
            <a:br>
              <a:rPr lang="nl-NL"/>
            </a:br>
            <a:r>
              <a:rPr lang="nl-NL" sz="2000" b="0">
                <a:solidFill>
                  <a:schemeClr val="tx1"/>
                </a:solidFill>
              </a:rPr>
              <a:t>Vijf thema’s vanuit de reiziger bekeken</a:t>
            </a:r>
          </a:p>
        </p:txBody>
      </p:sp>
      <p:pic>
        <p:nvPicPr>
          <p:cNvPr id="8" name="Afbeelding 7">
            <a:extLst>
              <a:ext uri="{FF2B5EF4-FFF2-40B4-BE49-F238E27FC236}">
                <a16:creationId xmlns:a16="http://schemas.microsoft.com/office/drawing/2014/main" id="{0F85055C-DA05-E5D8-4FFE-F8E6AC712CED}"/>
              </a:ext>
            </a:extLst>
          </p:cNvPr>
          <p:cNvPicPr>
            <a:picLocks noChangeAspect="1"/>
          </p:cNvPicPr>
          <p:nvPr/>
        </p:nvPicPr>
        <p:blipFill>
          <a:blip r:embed="rId3"/>
          <a:stretch>
            <a:fillRect/>
          </a:stretch>
        </p:blipFill>
        <p:spPr>
          <a:xfrm>
            <a:off x="5984656" y="3782722"/>
            <a:ext cx="749300" cy="762000"/>
          </a:xfrm>
          <a:prstGeom prst="rect">
            <a:avLst/>
          </a:prstGeom>
        </p:spPr>
      </p:pic>
      <p:pic>
        <p:nvPicPr>
          <p:cNvPr id="9" name="Afbeelding 8">
            <a:extLst>
              <a:ext uri="{FF2B5EF4-FFF2-40B4-BE49-F238E27FC236}">
                <a16:creationId xmlns:a16="http://schemas.microsoft.com/office/drawing/2014/main" id="{B69FC451-809A-14BD-F460-5E6E02F62A31}"/>
              </a:ext>
            </a:extLst>
          </p:cNvPr>
          <p:cNvPicPr>
            <a:picLocks noChangeAspect="1"/>
          </p:cNvPicPr>
          <p:nvPr/>
        </p:nvPicPr>
        <p:blipFill>
          <a:blip r:embed="rId4"/>
          <a:stretch>
            <a:fillRect/>
          </a:stretch>
        </p:blipFill>
        <p:spPr>
          <a:xfrm>
            <a:off x="5926769" y="2136805"/>
            <a:ext cx="774700" cy="787400"/>
          </a:xfrm>
          <a:prstGeom prst="rect">
            <a:avLst/>
          </a:prstGeom>
        </p:spPr>
      </p:pic>
      <p:pic>
        <p:nvPicPr>
          <p:cNvPr id="10" name="Afbeelding 9">
            <a:extLst>
              <a:ext uri="{FF2B5EF4-FFF2-40B4-BE49-F238E27FC236}">
                <a16:creationId xmlns:a16="http://schemas.microsoft.com/office/drawing/2014/main" id="{C2F43499-9406-291F-DC9C-72E1460D5901}"/>
              </a:ext>
            </a:extLst>
          </p:cNvPr>
          <p:cNvPicPr>
            <a:picLocks noChangeAspect="1"/>
          </p:cNvPicPr>
          <p:nvPr/>
        </p:nvPicPr>
        <p:blipFill>
          <a:blip r:embed="rId5"/>
          <a:stretch>
            <a:fillRect/>
          </a:stretch>
        </p:blipFill>
        <p:spPr>
          <a:xfrm>
            <a:off x="6019894" y="3008705"/>
            <a:ext cx="622300" cy="698500"/>
          </a:xfrm>
          <a:prstGeom prst="rect">
            <a:avLst/>
          </a:prstGeom>
        </p:spPr>
      </p:pic>
      <p:pic>
        <p:nvPicPr>
          <p:cNvPr id="11" name="Afbeelding 10">
            <a:extLst>
              <a:ext uri="{FF2B5EF4-FFF2-40B4-BE49-F238E27FC236}">
                <a16:creationId xmlns:a16="http://schemas.microsoft.com/office/drawing/2014/main" id="{1D1EA57D-DA01-2615-EFB6-219115253F2F}"/>
              </a:ext>
            </a:extLst>
          </p:cNvPr>
          <p:cNvPicPr>
            <a:picLocks noChangeAspect="1"/>
          </p:cNvPicPr>
          <p:nvPr/>
        </p:nvPicPr>
        <p:blipFill>
          <a:blip r:embed="rId6"/>
          <a:stretch>
            <a:fillRect/>
          </a:stretch>
        </p:blipFill>
        <p:spPr>
          <a:xfrm>
            <a:off x="5988393" y="4850883"/>
            <a:ext cx="698500" cy="647700"/>
          </a:xfrm>
          <a:prstGeom prst="rect">
            <a:avLst/>
          </a:prstGeom>
        </p:spPr>
      </p:pic>
      <p:pic>
        <p:nvPicPr>
          <p:cNvPr id="12" name="Afbeelding 11">
            <a:extLst>
              <a:ext uri="{FF2B5EF4-FFF2-40B4-BE49-F238E27FC236}">
                <a16:creationId xmlns:a16="http://schemas.microsoft.com/office/drawing/2014/main" id="{37CB6291-3518-3382-D47F-34F10604AA35}"/>
              </a:ext>
            </a:extLst>
          </p:cNvPr>
          <p:cNvPicPr>
            <a:picLocks noChangeAspect="1"/>
          </p:cNvPicPr>
          <p:nvPr/>
        </p:nvPicPr>
        <p:blipFill>
          <a:blip r:embed="rId7"/>
          <a:stretch>
            <a:fillRect/>
          </a:stretch>
        </p:blipFill>
        <p:spPr>
          <a:xfrm>
            <a:off x="5926769" y="5702962"/>
            <a:ext cx="774700" cy="660400"/>
          </a:xfrm>
          <a:prstGeom prst="rect">
            <a:avLst/>
          </a:prstGeom>
        </p:spPr>
      </p:pic>
      <p:pic>
        <p:nvPicPr>
          <p:cNvPr id="7" name="Tijdelijke aanduiding voor afbeelding 6" descr="Afbeelding met hemel, buitenshuis, wolk, boom&#10;&#10;Door AI gegenereerde inhoud is mogelijk onjuist.">
            <a:extLst>
              <a:ext uri="{FF2B5EF4-FFF2-40B4-BE49-F238E27FC236}">
                <a16:creationId xmlns:a16="http://schemas.microsoft.com/office/drawing/2014/main" id="{54EF2429-5F99-FD8C-3983-FBB2BD11C716}"/>
              </a:ext>
            </a:extLst>
          </p:cNvPr>
          <p:cNvPicPr>
            <a:picLocks noGrp="1" noChangeAspect="1"/>
          </p:cNvPicPr>
          <p:nvPr>
            <p:ph type="pic" sz="quarter" idx="16"/>
          </p:nvPr>
        </p:nvPicPr>
        <p:blipFill>
          <a:blip r:embed="rId8">
            <a:extLst>
              <a:ext uri="{28A0092B-C50C-407E-A947-70E740481C1C}">
                <a14:useLocalDpi xmlns:a14="http://schemas.microsoft.com/office/drawing/2010/main" val="0"/>
              </a:ext>
            </a:extLst>
          </a:blip>
          <a:srcRect l="12476" r="12476"/>
          <a:stretch>
            <a:fillRect/>
          </a:stretch>
        </p:blipFill>
        <p:spPr/>
      </p:pic>
      <p:sp>
        <p:nvSpPr>
          <p:cNvPr id="13" name="Tekstvak 12">
            <a:extLst>
              <a:ext uri="{FF2B5EF4-FFF2-40B4-BE49-F238E27FC236}">
                <a16:creationId xmlns:a16="http://schemas.microsoft.com/office/drawing/2014/main" id="{CD7B49A5-AA5F-77C4-F5E1-A4B7BB9C57AF}"/>
              </a:ext>
            </a:extLst>
          </p:cNvPr>
          <p:cNvSpPr txBox="1"/>
          <p:nvPr/>
        </p:nvSpPr>
        <p:spPr>
          <a:xfrm>
            <a:off x="932369" y="5562582"/>
            <a:ext cx="2522757" cy="215444"/>
          </a:xfrm>
          <a:prstGeom prst="rect">
            <a:avLst/>
          </a:prstGeom>
          <a:noFill/>
        </p:spPr>
        <p:txBody>
          <a:bodyPr wrap="square" lIns="0" tIns="0" rIns="0" bIns="0" rtlCol="0">
            <a:spAutoFit/>
          </a:bodyPr>
          <a:lstStyle/>
          <a:p>
            <a:pPr algn="l"/>
            <a:r>
              <a:rPr lang="nl-NL" sz="1400">
                <a:solidFill>
                  <a:schemeClr val="bg1"/>
                </a:solidFill>
              </a:rPr>
              <a:t>Bron: K. de Vries</a:t>
            </a:r>
          </a:p>
        </p:txBody>
      </p:sp>
    </p:spTree>
    <p:extLst>
      <p:ext uri="{BB962C8B-B14F-4D97-AF65-F5344CB8AC3E}">
        <p14:creationId xmlns:p14="http://schemas.microsoft.com/office/powerpoint/2010/main" val="109799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D474B-5922-905F-2B67-BFAFFFF5EF81}"/>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FE54106-EDF8-748F-C899-E2D35A9603F9}"/>
              </a:ext>
            </a:extLst>
          </p:cNvPr>
          <p:cNvSpPr>
            <a:spLocks noGrp="1"/>
          </p:cNvSpPr>
          <p:nvPr>
            <p:ph idx="1"/>
          </p:nvPr>
        </p:nvSpPr>
        <p:spPr>
          <a:xfrm>
            <a:off x="6784974" y="2433575"/>
            <a:ext cx="4902086" cy="3872684"/>
          </a:xfrm>
        </p:spPr>
        <p:txBody>
          <a:bodyPr/>
          <a:lstStyle/>
          <a:p>
            <a:r>
              <a:rPr lang="nl-NL" sz="2000"/>
              <a:t>Hoogste: 7,3 (Zeist Busstation)</a:t>
            </a:r>
          </a:p>
          <a:p>
            <a:r>
              <a:rPr lang="nl-NL" sz="2000"/>
              <a:t>Laagste: 5,8 (Soesterberg P&amp;R en Meerkerk)</a:t>
            </a:r>
          </a:p>
          <a:p>
            <a:endParaRPr lang="nl-NL" sz="2000"/>
          </a:p>
          <a:p>
            <a:pPr marL="342900" lvl="1" indent="-342900">
              <a:buFont typeface="Arial" panose="020B0604020202020204" pitchFamily="34" charset="0"/>
              <a:buChar char="•"/>
            </a:pPr>
            <a:r>
              <a:rPr lang="nl-NL" sz="2000" b="0"/>
              <a:t>Negen maal 7 of hoger</a:t>
            </a:r>
          </a:p>
          <a:p>
            <a:pPr marL="342900" lvl="1" indent="-342900">
              <a:buFont typeface="Arial" panose="020B0604020202020204" pitchFamily="34" charset="0"/>
              <a:buChar char="•"/>
            </a:pPr>
            <a:r>
              <a:rPr lang="nl-NL" sz="2000" b="0"/>
              <a:t>Negen maal tussen 6 en 7</a:t>
            </a:r>
          </a:p>
          <a:p>
            <a:pPr marL="342900" lvl="1" indent="-342900">
              <a:buFont typeface="Arial" panose="020B0604020202020204" pitchFamily="34" charset="0"/>
              <a:buChar char="•"/>
            </a:pPr>
            <a:r>
              <a:rPr lang="nl-NL" sz="2000" b="0"/>
              <a:t>Twee maal lager dan 6</a:t>
            </a:r>
          </a:p>
          <a:p>
            <a:endParaRPr lang="nl-NL" sz="2000"/>
          </a:p>
          <a:p>
            <a:endParaRPr lang="nl-NL"/>
          </a:p>
        </p:txBody>
      </p:sp>
      <p:sp>
        <p:nvSpPr>
          <p:cNvPr id="5" name="Titel 4">
            <a:extLst>
              <a:ext uri="{FF2B5EF4-FFF2-40B4-BE49-F238E27FC236}">
                <a16:creationId xmlns:a16="http://schemas.microsoft.com/office/drawing/2014/main" id="{5605C84F-6E4C-9387-D963-6D52E5596641}"/>
              </a:ext>
            </a:extLst>
          </p:cNvPr>
          <p:cNvSpPr>
            <a:spLocks noGrp="1"/>
          </p:cNvSpPr>
          <p:nvPr>
            <p:ph type="title"/>
          </p:nvPr>
        </p:nvSpPr>
        <p:spPr>
          <a:xfrm>
            <a:off x="6784974" y="982345"/>
            <a:ext cx="5407025" cy="1020625"/>
          </a:xfrm>
        </p:spPr>
        <p:txBody>
          <a:bodyPr>
            <a:normAutofit/>
          </a:bodyPr>
          <a:lstStyle/>
          <a:p>
            <a:r>
              <a:rPr lang="nl-NL"/>
              <a:t>3. Uitkomsten onderzoek</a:t>
            </a:r>
            <a:br>
              <a:rPr lang="nl-NL"/>
            </a:br>
            <a:br>
              <a:rPr lang="nl-NL"/>
            </a:br>
            <a:r>
              <a:rPr lang="nl-NL"/>
              <a:t>Gemiddeld rapportcijfer: 6,8</a:t>
            </a:r>
          </a:p>
        </p:txBody>
      </p:sp>
      <p:sp>
        <p:nvSpPr>
          <p:cNvPr id="6" name="Tijdelijke aanduiding voor afbeelding 5">
            <a:extLst>
              <a:ext uri="{FF2B5EF4-FFF2-40B4-BE49-F238E27FC236}">
                <a16:creationId xmlns:a16="http://schemas.microsoft.com/office/drawing/2014/main" id="{C9B5ECDD-342E-3B88-7CF4-46045EB8CD46}"/>
              </a:ext>
            </a:extLst>
          </p:cNvPr>
          <p:cNvSpPr>
            <a:spLocks noGrp="1"/>
          </p:cNvSpPr>
          <p:nvPr>
            <p:ph type="pic" sz="quarter" idx="15"/>
          </p:nvPr>
        </p:nvSpPr>
        <p:spPr/>
        <p:txBody>
          <a:bodyPr/>
          <a:lstStyle/>
          <a:p>
            <a:endParaRPr lang="nl-NL"/>
          </a:p>
        </p:txBody>
      </p:sp>
      <p:pic>
        <p:nvPicPr>
          <p:cNvPr id="7" name="Afbeelding 6">
            <a:extLst>
              <a:ext uri="{FF2B5EF4-FFF2-40B4-BE49-F238E27FC236}">
                <a16:creationId xmlns:a16="http://schemas.microsoft.com/office/drawing/2014/main" id="{205B3CDC-C59B-CA9E-AB0E-9D8FA31DAEA0}"/>
              </a:ext>
            </a:extLst>
          </p:cNvPr>
          <p:cNvPicPr>
            <a:picLocks noChangeAspect="1"/>
          </p:cNvPicPr>
          <p:nvPr/>
        </p:nvPicPr>
        <p:blipFill>
          <a:blip r:embed="rId3"/>
          <a:stretch>
            <a:fillRect/>
          </a:stretch>
        </p:blipFill>
        <p:spPr>
          <a:xfrm>
            <a:off x="602293" y="982345"/>
            <a:ext cx="5970411" cy="5032009"/>
          </a:xfrm>
          <a:prstGeom prst="rect">
            <a:avLst/>
          </a:prstGeom>
        </p:spPr>
      </p:pic>
    </p:spTree>
    <p:extLst>
      <p:ext uri="{BB962C8B-B14F-4D97-AF65-F5344CB8AC3E}">
        <p14:creationId xmlns:p14="http://schemas.microsoft.com/office/powerpoint/2010/main" val="16304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BBA8133-4120-B4D3-1D86-9F73AADE0439}"/>
              </a:ext>
            </a:extLst>
          </p:cNvPr>
          <p:cNvSpPr>
            <a:spLocks noGrp="1"/>
          </p:cNvSpPr>
          <p:nvPr>
            <p:ph idx="1"/>
          </p:nvPr>
        </p:nvSpPr>
        <p:spPr>
          <a:xfrm>
            <a:off x="1003125" y="1501546"/>
            <a:ext cx="5608186" cy="5106263"/>
          </a:xfrm>
        </p:spPr>
        <p:txBody>
          <a:bodyPr>
            <a:normAutofit/>
          </a:bodyPr>
          <a:lstStyle/>
          <a:p>
            <a:pPr>
              <a:lnSpc>
                <a:spcPct val="120000"/>
              </a:lnSpc>
              <a:spcBef>
                <a:spcPts val="600"/>
              </a:spcBef>
            </a:pPr>
            <a:r>
              <a:rPr lang="nl-NL" sz="2000">
                <a:solidFill>
                  <a:prstClr val="black"/>
                </a:solidFill>
                <a:latin typeface="+mn-lt"/>
                <a:cs typeface="Times New Roman" panose="02020603050405020304" pitchFamily="18" charset="0"/>
              </a:rPr>
              <a:t>De reiziger is tevreden over:</a:t>
            </a:r>
          </a:p>
          <a:p>
            <a:pPr marL="342900" lvl="1" indent="-342900">
              <a:lnSpc>
                <a:spcPct val="120000"/>
              </a:lnSpc>
              <a:spcAft>
                <a:spcPts val="0"/>
              </a:spcAft>
              <a:buFont typeface="Arial" panose="020B0604020202020204" pitchFamily="34" charset="0"/>
              <a:buChar char="•"/>
            </a:pPr>
            <a:r>
              <a:rPr lang="nl-NL" sz="2000" b="0">
                <a:solidFill>
                  <a:prstClr val="black"/>
                </a:solidFill>
                <a:latin typeface="+mn-lt"/>
                <a:cs typeface="Times New Roman" panose="02020603050405020304" pitchFamily="18" charset="0"/>
              </a:rPr>
              <a:t>Kwaliteit en betrouwbaarheid van </a:t>
            </a:r>
            <a:r>
              <a:rPr lang="nl-NL" sz="2000" b="0">
                <a:solidFill>
                  <a:prstClr val="black"/>
                </a:solidFill>
                <a:cs typeface="Times New Roman" panose="02020603050405020304" pitchFamily="18" charset="0"/>
              </a:rPr>
              <a:t>ov-</a:t>
            </a:r>
            <a:r>
              <a:rPr lang="nl-NL" sz="2000" b="0">
                <a:solidFill>
                  <a:prstClr val="black"/>
                </a:solidFill>
                <a:latin typeface="+mn-lt"/>
                <a:cs typeface="Times New Roman" panose="02020603050405020304" pitchFamily="18" charset="0"/>
              </a:rPr>
              <a:t>verbindingen</a:t>
            </a:r>
          </a:p>
          <a:p>
            <a:pPr marL="342900" lvl="1" indent="-342900">
              <a:lnSpc>
                <a:spcPct val="120000"/>
              </a:lnSpc>
              <a:spcAft>
                <a:spcPts val="0"/>
              </a:spcAft>
              <a:buFont typeface="Arial" panose="020B0604020202020204" pitchFamily="34" charset="0"/>
              <a:buChar char="•"/>
            </a:pPr>
            <a:r>
              <a:rPr lang="nl-NL" sz="2000" b="0">
                <a:solidFill>
                  <a:prstClr val="black"/>
                </a:solidFill>
                <a:cs typeface="Times New Roman" panose="02020603050405020304" pitchFamily="18" charset="0"/>
              </a:rPr>
              <a:t>Reisinformatie/bewegwijzering</a:t>
            </a:r>
          </a:p>
          <a:p>
            <a:pPr marL="342900" lvl="1" indent="-342900">
              <a:lnSpc>
                <a:spcPct val="120000"/>
              </a:lnSpc>
              <a:spcAft>
                <a:spcPts val="0"/>
              </a:spcAft>
              <a:buFont typeface="Arial" panose="020B0604020202020204" pitchFamily="34" charset="0"/>
              <a:buChar char="•"/>
            </a:pPr>
            <a:r>
              <a:rPr lang="nl-NL" sz="2000" b="0">
                <a:solidFill>
                  <a:prstClr val="black"/>
                </a:solidFill>
                <a:latin typeface="+mn-lt"/>
                <a:cs typeface="Times New Roman" panose="02020603050405020304" pitchFamily="18" charset="0"/>
              </a:rPr>
              <a:t>Sociale veiligheid </a:t>
            </a:r>
            <a:r>
              <a:rPr lang="nl-NL" sz="2000" b="0" u="sng">
                <a:solidFill>
                  <a:prstClr val="black"/>
                </a:solidFill>
                <a:latin typeface="+mn-lt"/>
                <a:cs typeface="Times New Roman" panose="02020603050405020304" pitchFamily="18" charset="0"/>
              </a:rPr>
              <a:t>(overdag)</a:t>
            </a:r>
          </a:p>
          <a:p>
            <a:pPr marL="342900" lvl="1" indent="-342900">
              <a:lnSpc>
                <a:spcPct val="120000"/>
              </a:lnSpc>
              <a:spcAft>
                <a:spcPts val="0"/>
              </a:spcAft>
              <a:buFont typeface="Arial" panose="020B0604020202020204" pitchFamily="34" charset="0"/>
              <a:buChar char="•"/>
            </a:pPr>
            <a:r>
              <a:rPr lang="nl-NL" sz="2000" b="0">
                <a:solidFill>
                  <a:prstClr val="black"/>
                </a:solidFill>
                <a:cs typeface="Times New Roman" panose="02020603050405020304" pitchFamily="18" charset="0"/>
              </a:rPr>
              <a:t>Fietsparkeerplaatsen (excl. bakfietsen)</a:t>
            </a:r>
            <a:endParaRPr lang="nl-NL" sz="2000" b="0">
              <a:solidFill>
                <a:prstClr val="black"/>
              </a:solidFill>
              <a:latin typeface="+mn-lt"/>
              <a:cs typeface="Times New Roman" panose="02020603050405020304" pitchFamily="18" charset="0"/>
            </a:endParaRPr>
          </a:p>
          <a:p>
            <a:pPr marL="342900" indent="-342900">
              <a:lnSpc>
                <a:spcPct val="120000"/>
              </a:lnSpc>
              <a:spcAft>
                <a:spcPts val="0"/>
              </a:spcAft>
              <a:buFontTx/>
              <a:buChar char="-"/>
            </a:pPr>
            <a:endParaRPr lang="nl-NL" sz="2000">
              <a:solidFill>
                <a:prstClr val="black"/>
              </a:solidFill>
              <a:cs typeface="Times New Roman" panose="02020603050405020304" pitchFamily="18" charset="0"/>
            </a:endParaRPr>
          </a:p>
          <a:p>
            <a:pPr marL="342900" indent="-342900">
              <a:lnSpc>
                <a:spcPct val="120000"/>
              </a:lnSpc>
              <a:spcAft>
                <a:spcPts val="0"/>
              </a:spcAft>
              <a:buFontTx/>
              <a:buChar char="-"/>
            </a:pPr>
            <a:endParaRPr lang="nl-NL" sz="2000">
              <a:solidFill>
                <a:prstClr val="black"/>
              </a:solidFill>
              <a:cs typeface="Times New Roman" panose="02020603050405020304" pitchFamily="18" charset="0"/>
            </a:endParaRPr>
          </a:p>
          <a:p>
            <a:pPr>
              <a:lnSpc>
                <a:spcPct val="120000"/>
              </a:lnSpc>
              <a:spcAft>
                <a:spcPts val="0"/>
              </a:spcAft>
            </a:pPr>
            <a:r>
              <a:rPr lang="nl-NL" sz="2000">
                <a:solidFill>
                  <a:prstClr val="black"/>
                </a:solidFill>
                <a:latin typeface="+mn-lt"/>
                <a:cs typeface="Times New Roman" panose="02020603050405020304" pitchFamily="18" charset="0"/>
              </a:rPr>
              <a:t>ZEKERHEID (gem. score: 7,6)</a:t>
            </a:r>
            <a:br>
              <a:rPr lang="nl-NL" sz="2000">
                <a:solidFill>
                  <a:prstClr val="black"/>
                </a:solidFill>
                <a:latin typeface="+mn-lt"/>
                <a:cs typeface="Times New Roman" panose="02020603050405020304" pitchFamily="18" charset="0"/>
              </a:rPr>
            </a:br>
            <a:endParaRPr lang="nl-NL" sz="2000">
              <a:solidFill>
                <a:prstClr val="black"/>
              </a:solidFill>
              <a:latin typeface="+mn-lt"/>
              <a:cs typeface="Times New Roman" panose="02020603050405020304" pitchFamily="18" charset="0"/>
            </a:endParaRPr>
          </a:p>
          <a:p>
            <a:pPr>
              <a:lnSpc>
                <a:spcPct val="120000"/>
              </a:lnSpc>
              <a:spcAft>
                <a:spcPts val="0"/>
              </a:spcAft>
            </a:pPr>
            <a:endParaRPr lang="nl-NL" sz="2000">
              <a:solidFill>
                <a:prstClr val="black"/>
              </a:solidFill>
              <a:cs typeface="Times New Roman" panose="02020603050405020304" pitchFamily="18" charset="0"/>
            </a:endParaRPr>
          </a:p>
          <a:p>
            <a:pPr>
              <a:lnSpc>
                <a:spcPct val="120000"/>
              </a:lnSpc>
              <a:spcAft>
                <a:spcPts val="0"/>
              </a:spcAft>
            </a:pPr>
            <a:r>
              <a:rPr lang="nl-NL" sz="2000">
                <a:solidFill>
                  <a:prstClr val="black"/>
                </a:solidFill>
                <a:latin typeface="+mn-lt"/>
                <a:cs typeface="Times New Roman" panose="02020603050405020304" pitchFamily="18" charset="0"/>
              </a:rPr>
              <a:t>F</a:t>
            </a:r>
            <a:r>
              <a:rPr lang="nl-NL" sz="2000">
                <a:latin typeface="+mn-lt"/>
              </a:rPr>
              <a:t>UNCTIONALITEIT (gem. score: 6,6)</a:t>
            </a:r>
          </a:p>
        </p:txBody>
      </p:sp>
      <p:sp>
        <p:nvSpPr>
          <p:cNvPr id="5" name="Titel 4">
            <a:extLst>
              <a:ext uri="{FF2B5EF4-FFF2-40B4-BE49-F238E27FC236}">
                <a16:creationId xmlns:a16="http://schemas.microsoft.com/office/drawing/2014/main" id="{8C1C2451-1609-96A9-532E-FE5A5AB5281F}"/>
              </a:ext>
            </a:extLst>
          </p:cNvPr>
          <p:cNvSpPr>
            <a:spLocks noGrp="1"/>
          </p:cNvSpPr>
          <p:nvPr>
            <p:ph type="title"/>
          </p:nvPr>
        </p:nvSpPr>
        <p:spPr>
          <a:xfrm>
            <a:off x="1003125" y="790486"/>
            <a:ext cx="4902086" cy="732155"/>
          </a:xfrm>
        </p:spPr>
        <p:txBody>
          <a:bodyPr/>
          <a:lstStyle/>
          <a:p>
            <a:r>
              <a:rPr lang="nl-NL"/>
              <a:t>3a. Wat gaat goed</a:t>
            </a:r>
          </a:p>
        </p:txBody>
      </p:sp>
      <p:pic>
        <p:nvPicPr>
          <p:cNvPr id="13" name="Afbeelding 12">
            <a:extLst>
              <a:ext uri="{FF2B5EF4-FFF2-40B4-BE49-F238E27FC236}">
                <a16:creationId xmlns:a16="http://schemas.microsoft.com/office/drawing/2014/main" id="{4CA50A09-0C34-3942-81E7-4E2B7CA2C440}"/>
              </a:ext>
            </a:extLst>
          </p:cNvPr>
          <p:cNvPicPr>
            <a:picLocks noChangeAspect="1"/>
          </p:cNvPicPr>
          <p:nvPr/>
        </p:nvPicPr>
        <p:blipFill>
          <a:blip r:embed="rId3"/>
          <a:stretch>
            <a:fillRect/>
          </a:stretch>
        </p:blipFill>
        <p:spPr>
          <a:xfrm>
            <a:off x="164916" y="4303847"/>
            <a:ext cx="774700" cy="787400"/>
          </a:xfrm>
          <a:prstGeom prst="rect">
            <a:avLst/>
          </a:prstGeom>
        </p:spPr>
      </p:pic>
      <p:sp>
        <p:nvSpPr>
          <p:cNvPr id="9" name="Rechthoek 8">
            <a:extLst>
              <a:ext uri="{FF2B5EF4-FFF2-40B4-BE49-F238E27FC236}">
                <a16:creationId xmlns:a16="http://schemas.microsoft.com/office/drawing/2014/main" id="{506040D9-EEBE-F14F-B77E-07AB36C86528}"/>
              </a:ext>
            </a:extLst>
          </p:cNvPr>
          <p:cNvSpPr/>
          <p:nvPr/>
        </p:nvSpPr>
        <p:spPr>
          <a:xfrm>
            <a:off x="6743700" y="0"/>
            <a:ext cx="5448300" cy="5226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err="1"/>
          </a:p>
        </p:txBody>
      </p:sp>
      <p:pic>
        <p:nvPicPr>
          <p:cNvPr id="14" name="Afbeelding 13">
            <a:extLst>
              <a:ext uri="{FF2B5EF4-FFF2-40B4-BE49-F238E27FC236}">
                <a16:creationId xmlns:a16="http://schemas.microsoft.com/office/drawing/2014/main" id="{F338EC88-2AC4-FB41-B396-A715DBDEB4FE}"/>
              </a:ext>
            </a:extLst>
          </p:cNvPr>
          <p:cNvPicPr>
            <a:picLocks noChangeAspect="1"/>
          </p:cNvPicPr>
          <p:nvPr/>
        </p:nvPicPr>
        <p:blipFill>
          <a:blip r:embed="rId4"/>
          <a:stretch>
            <a:fillRect/>
          </a:stretch>
        </p:blipFill>
        <p:spPr>
          <a:xfrm>
            <a:off x="284660" y="5434647"/>
            <a:ext cx="622300" cy="698500"/>
          </a:xfrm>
          <a:prstGeom prst="rect">
            <a:avLst/>
          </a:prstGeom>
        </p:spPr>
      </p:pic>
      <p:sp>
        <p:nvSpPr>
          <p:cNvPr id="10" name="Titel 4">
            <a:extLst>
              <a:ext uri="{FF2B5EF4-FFF2-40B4-BE49-F238E27FC236}">
                <a16:creationId xmlns:a16="http://schemas.microsoft.com/office/drawing/2014/main" id="{5D06106C-6DEA-C74B-9241-36A7FEA01A6A}"/>
              </a:ext>
            </a:extLst>
          </p:cNvPr>
          <p:cNvSpPr txBox="1">
            <a:spLocks/>
          </p:cNvSpPr>
          <p:nvPr/>
        </p:nvSpPr>
        <p:spPr>
          <a:xfrm>
            <a:off x="870736" y="5875655"/>
            <a:ext cx="4902086" cy="7321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br>
              <a:rPr lang="nl-NL"/>
            </a:br>
            <a:r>
              <a:rPr lang="nl-NL" sz="2000"/>
              <a:t>Primaire functie op orde</a:t>
            </a:r>
          </a:p>
        </p:txBody>
      </p:sp>
      <p:pic>
        <p:nvPicPr>
          <p:cNvPr id="8" name="Tijdelijke aanduiding voor afbeelding 7" descr="Afbeelding met buitenshuis, Luchtfotografie, kruispunt, lucht&#10;&#10;Door AI gegenereerde inhoud is mogelijk onjuist.">
            <a:extLst>
              <a:ext uri="{FF2B5EF4-FFF2-40B4-BE49-F238E27FC236}">
                <a16:creationId xmlns:a16="http://schemas.microsoft.com/office/drawing/2014/main" id="{6AA2161E-B6C9-CC0A-EA7D-295427841B89}"/>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3427" r="13427"/>
          <a:stretch>
            <a:fillRect/>
          </a:stretch>
        </p:blipFill>
        <p:spPr/>
      </p:pic>
      <p:sp>
        <p:nvSpPr>
          <p:cNvPr id="11" name="Tekstvak 10">
            <a:extLst>
              <a:ext uri="{FF2B5EF4-FFF2-40B4-BE49-F238E27FC236}">
                <a16:creationId xmlns:a16="http://schemas.microsoft.com/office/drawing/2014/main" id="{5A8DEC32-F5E2-A13C-C37A-871914AE89EF}"/>
              </a:ext>
            </a:extLst>
          </p:cNvPr>
          <p:cNvSpPr txBox="1"/>
          <p:nvPr/>
        </p:nvSpPr>
        <p:spPr>
          <a:xfrm>
            <a:off x="6611311" y="5589271"/>
            <a:ext cx="3538529" cy="215444"/>
          </a:xfrm>
          <a:prstGeom prst="rect">
            <a:avLst/>
          </a:prstGeom>
          <a:noFill/>
        </p:spPr>
        <p:txBody>
          <a:bodyPr wrap="square" lIns="0" tIns="0" rIns="0" bIns="0" rtlCol="0">
            <a:spAutoFit/>
          </a:bodyPr>
          <a:lstStyle/>
          <a:p>
            <a:pPr algn="l"/>
            <a:r>
              <a:rPr lang="nl-NL" sz="1400">
                <a:solidFill>
                  <a:schemeClr val="bg1"/>
                </a:solidFill>
              </a:rPr>
              <a:t>Bron: Gebiedsvisie Spoorzone Bilthoven</a:t>
            </a:r>
          </a:p>
        </p:txBody>
      </p:sp>
    </p:spTree>
    <p:extLst>
      <p:ext uri="{BB962C8B-B14F-4D97-AF65-F5344CB8AC3E}">
        <p14:creationId xmlns:p14="http://schemas.microsoft.com/office/powerpoint/2010/main" val="1219074815"/>
      </p:ext>
    </p:extLst>
  </p:cSld>
  <p:clrMapOvr>
    <a:masterClrMapping/>
  </p:clrMapOvr>
</p:sld>
</file>

<file path=ppt/theme/theme1.xml><?xml version="1.0" encoding="utf-8"?>
<a:theme xmlns:a="http://schemas.openxmlformats.org/drawingml/2006/main" name="Provincie Utrecht">
  <a:themeElements>
    <a:clrScheme name="01 Provincie_Utrecht_def">
      <a:dk1>
        <a:srgbClr val="000000"/>
      </a:dk1>
      <a:lt1>
        <a:sysClr val="window" lastClr="FFFFFF"/>
      </a:lt1>
      <a:dk2>
        <a:srgbClr val="000000"/>
      </a:dk2>
      <a:lt2>
        <a:srgbClr val="D8D8D8"/>
      </a:lt2>
      <a:accent1>
        <a:srgbClr val="EC0000"/>
      </a:accent1>
      <a:accent2>
        <a:srgbClr val="234F9A"/>
      </a:accent2>
      <a:accent3>
        <a:srgbClr val="00A183"/>
      </a:accent3>
      <a:accent4>
        <a:srgbClr val="F39200"/>
      </a:accent4>
      <a:accent5>
        <a:srgbClr val="F5C400"/>
      </a:accent5>
      <a:accent6>
        <a:srgbClr val="B0B0B0"/>
      </a:accent6>
      <a:hlink>
        <a:srgbClr val="000000"/>
      </a:hlink>
      <a:folHlink>
        <a:srgbClr val="000000"/>
      </a:folHlink>
    </a:clrScheme>
    <a:fontScheme name="Provincie_Utrech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defPPr>
      </a:lstStyle>
    </a:txDef>
  </a:objectDefaults>
  <a:extraClrSchemeLst/>
  <a:custClrLst>
    <a:custClr name="ROOD">
      <a:srgbClr val="EC0000"/>
    </a:custClr>
    <a:custClr name="D-ROOD">
      <a:srgbClr val="C00D0D"/>
    </a:custClr>
    <a:custClr name="ZWART">
      <a:srgbClr val="000000"/>
    </a:custClr>
    <a:custClr name="GRIJS">
      <a:srgbClr val="B0B0B0"/>
    </a:custClr>
    <a:custClr name="L-GRIJS">
      <a:srgbClr val="D8D8D8"/>
    </a:custClr>
    <a:custClr name="BLAUW">
      <a:srgbClr val="234F9A"/>
    </a:custClr>
    <a:custClr name="D-BLAUW">
      <a:srgbClr val="004388"/>
    </a:custClr>
    <a:custClr name="L-BLAUW">
      <a:srgbClr val="3CA3DC"/>
    </a:custClr>
    <a:custClr name="DL-BLAUW">
      <a:srgbClr val="368DBC"/>
    </a:custClr>
    <a:custClr name="CYAAN">
      <a:srgbClr val="00B0EB"/>
    </a:custClr>
    <a:custClr name="D-CYAAN">
      <a:srgbClr val="0597C8"/>
    </a:custClr>
    <a:custClr name="L-CYAAN">
      <a:srgbClr val="A2D9EF"/>
    </a:custClr>
    <a:custClr name="DL-CYAAN">
      <a:srgbClr val="7298A7"/>
    </a:custClr>
    <a:custClr name="TURQOISE">
      <a:srgbClr val="00A183"/>
    </a:custClr>
    <a:custClr name="D-TURQOISE">
      <a:srgbClr val="008670"/>
    </a:custClr>
    <a:custClr name="L-TURQOISE">
      <a:srgbClr val="B3DBCC"/>
    </a:custClr>
    <a:custClr name="DL-TURQOISE">
      <a:srgbClr val="9ABBB0"/>
    </a:custClr>
    <a:custClr name="GROEN">
      <a:srgbClr val="13A538"/>
    </a:custClr>
    <a:custClr name="D-GROEN">
      <a:srgbClr val="158E30"/>
    </a:custClr>
    <a:custClr name="L-GROEN">
      <a:srgbClr val="DBE8CE"/>
    </a:custClr>
    <a:custClr name="DL-GROEN">
      <a:srgbClr val="B8C7B2"/>
    </a:custClr>
    <a:custClr name="ORANJE">
      <a:srgbClr val="F39200"/>
    </a:custClr>
    <a:custClr name="D-ORANJE">
      <a:srgbClr val="CE7E00"/>
    </a:custClr>
    <a:custClr name="L-ORANJE">
      <a:srgbClr val="FDD5A5"/>
    </a:custClr>
    <a:custClr name="DL-ORANJE">
      <a:srgbClr val="D7B78E"/>
    </a:custClr>
    <a:custClr name="GEEL">
      <a:srgbClr val="F5C400"/>
    </a:custClr>
    <a:custClr name="D-GEEL">
      <a:srgbClr val="CDA700"/>
    </a:custClr>
    <a:custClr name="L-GEEL">
      <a:srgbClr val="FFED98"/>
    </a:custClr>
    <a:custClr name="DL-GEEL">
      <a:srgbClr val="DBCB84"/>
    </a:custClr>
    <a:custClr name="PAARS">
      <a:srgbClr val="8B1881"/>
    </a:custClr>
    <a:custClr name="D-PAARS">
      <a:srgbClr val="79176F"/>
    </a:custClr>
    <a:custClr name="L-PAARS">
      <a:srgbClr val="D1BCDC"/>
    </a:custClr>
    <a:custClr name="DL-PAARS">
      <a:srgbClr val="B3A2BD"/>
    </a:custClr>
    <a:custClr name="ROODROZE">
      <a:srgbClr val="EA4F6C"/>
    </a:custClr>
    <a:custClr name="D-ROODROZE">
      <a:srgbClr val="C7475D"/>
    </a:custClr>
    <a:custClr name="L-ROODROZE">
      <a:srgbClr val="F8C7D0"/>
    </a:custClr>
    <a:custClr name="DL-ROODROZE">
      <a:srgbClr val="D3ACB3"/>
    </a:custClr>
  </a:custClrLst>
  <a:extLst>
    <a:ext uri="{05A4C25C-085E-4340-85A3-A5531E510DB2}">
      <thm15:themeFamily xmlns:thm15="http://schemas.microsoft.com/office/thememl/2012/main" name="Presentatie1" id="{E61BC1F6-AD0B-47AA-A693-921F99742964}" vid="{9DDC54CA-53CB-41B2-B972-2682D4CE55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OD">
      <a:srgbClr val="EC0000"/>
    </a:custClr>
    <a:custClr name="D-ROOD">
      <a:srgbClr val="C00D0D"/>
    </a:custClr>
    <a:custClr name="ZWART">
      <a:srgbClr val="000000"/>
    </a:custClr>
    <a:custClr name="GRIJS">
      <a:srgbClr val="B0B0B0"/>
    </a:custClr>
    <a:custClr name="L-GRIJS">
      <a:srgbClr val="D8D8D8"/>
    </a:custClr>
    <a:custClr name="BLAUW">
      <a:srgbClr val="234F9A"/>
    </a:custClr>
    <a:custClr name="D-BLAUW">
      <a:srgbClr val="004388"/>
    </a:custClr>
    <a:custClr name="L-BLAUW">
      <a:srgbClr val="3CA3DC"/>
    </a:custClr>
    <a:custClr name="DL-BLAUW">
      <a:srgbClr val="368DBC"/>
    </a:custClr>
    <a:custClr name="CYAAN">
      <a:srgbClr val="00B0EB"/>
    </a:custClr>
    <a:custClr name="D-CYAAN">
      <a:srgbClr val="0597C8"/>
    </a:custClr>
    <a:custClr name="L-CYAAN">
      <a:srgbClr val="A2D9EF"/>
    </a:custClr>
    <a:custClr name="DL-CYAAN">
      <a:srgbClr val="7298A7"/>
    </a:custClr>
    <a:custClr name="TURQOISE">
      <a:srgbClr val="00A183"/>
    </a:custClr>
    <a:custClr name="D-TURQOISE">
      <a:srgbClr val="008670"/>
    </a:custClr>
    <a:custClr name="L-TURQOISE">
      <a:srgbClr val="B3DBCC"/>
    </a:custClr>
    <a:custClr name="DL-TURQOISE">
      <a:srgbClr val="9ABBB0"/>
    </a:custClr>
    <a:custClr name="GROEN">
      <a:srgbClr val="13A538"/>
    </a:custClr>
    <a:custClr name="D-GROEN">
      <a:srgbClr val="158E30"/>
    </a:custClr>
    <a:custClr name="L-GROEN">
      <a:srgbClr val="DBE8CE"/>
    </a:custClr>
    <a:custClr name="DL-GROEN">
      <a:srgbClr val="B8C7B2"/>
    </a:custClr>
    <a:custClr name="ORANJE">
      <a:srgbClr val="F39200"/>
    </a:custClr>
    <a:custClr name="D-ORANJE">
      <a:srgbClr val="CE7E00"/>
    </a:custClr>
    <a:custClr name="L-ORANJE">
      <a:srgbClr val="FDD5A5"/>
    </a:custClr>
    <a:custClr name="DL-ORANJE">
      <a:srgbClr val="D7B78E"/>
    </a:custClr>
    <a:custClr name="GEEL">
      <a:srgbClr val="F5C400"/>
    </a:custClr>
    <a:custClr name="D-GEEL">
      <a:srgbClr val="CDA700"/>
    </a:custClr>
    <a:custClr name="L-GEEL">
      <a:srgbClr val="FFED98"/>
    </a:custClr>
    <a:custClr name="DL-GEEL">
      <a:srgbClr val="DBCB84"/>
    </a:custClr>
    <a:custClr name="PAARS">
      <a:srgbClr val="8B1881"/>
    </a:custClr>
    <a:custClr name="D-PAARS">
      <a:srgbClr val="79176F"/>
    </a:custClr>
    <a:custClr name="L-PAARS">
      <a:srgbClr val="D1BCDC"/>
    </a:custClr>
    <a:custClr name="DL-PAARS">
      <a:srgbClr val="B3A2BD"/>
    </a:custClr>
    <a:custClr name="ROODROZE">
      <a:srgbClr val="EA4F6C"/>
    </a:custClr>
    <a:custClr name="D-ROODROZE">
      <a:srgbClr val="C7475D"/>
    </a:custClr>
    <a:custClr name="L-ROODROZE">
      <a:srgbClr val="F8C7D0"/>
    </a:custClr>
    <a:custClr name="DL-ROODROZE">
      <a:srgbClr val="D3ACB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_PU" ma:contentTypeID="0x0101003E9A2B830A3CB44DBCE3112387D3A13600027D544D4B8B7248AEBB31D1D05FB4E3" ma:contentTypeVersion="63" ma:contentTypeDescription=" " ma:contentTypeScope="" ma:versionID="b9c9afcbd0da8fe5777b853593a5a102">
  <xsd:schema xmlns:xsd="http://www.w3.org/2001/XMLSchema" xmlns:xs="http://www.w3.org/2001/XMLSchema" xmlns:p="http://schemas.microsoft.com/office/2006/metadata/properties" xmlns:ns2="ff31a2fb-2911-4920-9503-fb4c930e095d" xmlns:ns3="13ceea5a-eb96-454b-925f-bedcacd7d947" xmlns:ns4="3a2d4642-b1a9-4f9a-947d-aaac82c6ed7c" targetNamespace="http://schemas.microsoft.com/office/2006/metadata/properties" ma:root="true" ma:fieldsID="7249ed33a5e05b1e4181816ca456367b" ns2:_="" ns3:_="" ns4:_="">
    <xsd:import namespace="ff31a2fb-2911-4920-9503-fb4c930e095d"/>
    <xsd:import namespace="13ceea5a-eb96-454b-925f-bedcacd7d947"/>
    <xsd:import namespace="3a2d4642-b1a9-4f9a-947d-aaac82c6ed7c"/>
    <xsd:element name="properties">
      <xsd:complexType>
        <xsd:sequence>
          <xsd:element name="documentManagement">
            <xsd:complexType>
              <xsd:all>
                <xsd:element ref="ns2:PUWerkingsgebiedDocument" minOccurs="0"/>
                <xsd:element ref="ns2:PUCopyrightRechten" minOccurs="0"/>
                <xsd:element ref="ns2:PUOmschrijvingVoorwaardenCopyright" minOccurs="0"/>
                <xsd:element ref="ns2:PUBegindatumCopyright" minOccurs="0"/>
                <xsd:element ref="ns2:PUEinddatumCopyright" minOccurs="0"/>
                <xsd:element ref="ns2:PUBegindatumdossier" minOccurs="0"/>
                <xsd:element ref="ns2:PUEinddatumdossier" minOccurs="0"/>
                <xsd:element ref="ns2:PUSelectiecategorie" minOccurs="0"/>
                <xsd:element ref="ns2:PUDocumenttype" minOccurs="0"/>
                <xsd:element ref="ns2:PUDossiernaam" minOccurs="0"/>
                <xsd:element ref="ns2:bee6bab28bc347dea223a27ae484b55c" minOccurs="0"/>
                <xsd:element ref="ns2:_dlc_DocIdUrl" minOccurs="0"/>
                <xsd:element ref="ns2:e28028357a134c8cba3ce1e424d81274" minOccurs="0"/>
                <xsd:element ref="ns2:_dlc_DocIdPersistId" minOccurs="0"/>
                <xsd:element ref="ns2:d6579817e59147ae85edfd3136814cae" minOccurs="0"/>
                <xsd:element ref="ns2:c69891f5b6724842a1992b729e890d0f" minOccurs="0"/>
                <xsd:element ref="ns2:dc87032591014caf9b8c241199203258" minOccurs="0"/>
                <xsd:element ref="ns2:TaxCatchAll" minOccurs="0"/>
                <xsd:element ref="ns2:nbfcb91ce6ed4c72a590e661d33753dd" minOccurs="0"/>
                <xsd:element ref="ns2:TaxCatchAllLabel" minOccurs="0"/>
                <xsd:element ref="ns2:ecddcceb7a3944bcb5df119ed71fb281" minOccurs="0"/>
                <xsd:element ref="ns2:n35da69e1c1047dea46f4e43c827e5fd" minOccurs="0"/>
                <xsd:element ref="ns2:kb23fa795b9743b8adae1149359e24fa" minOccurs="0"/>
                <xsd:element ref="ns2:d48145a825f34c759bf35e0f0f98a24d" minOccurs="0"/>
                <xsd:element ref="ns2:_dlc_DocId" minOccurs="0"/>
                <xsd:element ref="ns3:MediaServiceMetadata" minOccurs="0"/>
                <xsd:element ref="ns3:MediaServiceFastMetadata" minOccurs="0"/>
                <xsd:element ref="ns4:PUDocumentumRegistratienummer" minOccurs="0"/>
                <xsd:element ref="ns4:PUOrigineleMakerDocumentum"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lcf76f155ced4ddcb4097134ff3c332f" minOccurs="0"/>
                <xsd:element ref="ns3:MediaServiceDateTaken" minOccurs="0"/>
                <xsd:element ref="ns4:PUCorsaDocumentcode" minOccurs="0"/>
                <xsd:element ref="ns3:MediaServiceObjectDetectorVersions"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1a2fb-2911-4920-9503-fb4c930e095d" elementFormDefault="qualified">
    <xsd:import namespace="http://schemas.microsoft.com/office/2006/documentManagement/types"/>
    <xsd:import namespace="http://schemas.microsoft.com/office/infopath/2007/PartnerControls"/>
    <xsd:element name="PUWerkingsgebiedDocument" ma:index="3" nillable="true" ma:displayName="Werkingsgebied document" ma:internalName="PUWerkingsgebiedDocument" ma:readOnly="false">
      <xsd:simpleType>
        <xsd:restriction base="dms:Text">
          <xsd:maxLength value="255"/>
        </xsd:restriction>
      </xsd:simpleType>
    </xsd:element>
    <xsd:element name="PUCopyrightRechten" ma:index="4" nillable="true" ma:displayName="Copyright rechten" ma:default="0" ma:description="Selecteer &quot;Ja&quot; indien het document onderhevig is aan copyright rechten" ma:internalName="PUCopyrightRechten" ma:readOnly="false">
      <xsd:simpleType>
        <xsd:restriction base="dms:Boolean"/>
      </xsd:simpleType>
    </xsd:element>
    <xsd:element name="PUOmschrijvingVoorwaardenCopyright" ma:index="5" nillable="true" ma:displayName="Omschrijving voorwaarden copyright" ma:internalName="PUOmschrijvingVoorwaardenCopyright" ma:readOnly="false">
      <xsd:simpleType>
        <xsd:restriction base="dms:Note">
          <xsd:maxLength value="255"/>
        </xsd:restriction>
      </xsd:simpleType>
    </xsd:element>
    <xsd:element name="PUBegindatumCopyright" ma:index="6" nillable="true" ma:displayName="Begindatum copyright" ma:format="DateOnly" ma:internalName="PUBegindatumCopyright" ma:readOnly="false">
      <xsd:simpleType>
        <xsd:restriction base="dms:DateTime"/>
      </xsd:simpleType>
    </xsd:element>
    <xsd:element name="PUEinddatumCopyright" ma:index="7" nillable="true" ma:displayName="Einddatum copyright" ma:format="DateOnly" ma:internalName="PUEinddatumCopyright" ma:readOnly="false">
      <xsd:simpleType>
        <xsd:restriction base="dms:DateTime"/>
      </xsd:simpleType>
    </xsd:element>
    <xsd:element name="PUBegindatumdossier" ma:index="14" nillable="true" ma:displayName="Begindatumdossier" ma:default="" ma:format="DateOnly" ma:hidden="true" ma:internalName="PUBegindatumdossier" ma:readOnly="false">
      <xsd:simpleType>
        <xsd:restriction base="dms:DateTime"/>
      </xsd:simpleType>
    </xsd:element>
    <xsd:element name="PUEinddatumdossier" ma:index="15" nillable="true" ma:displayName="Einddatumdossier" ma:format="DateOnly" ma:hidden="true" ma:internalName="PUEinddatumdossier" ma:readOnly="false">
      <xsd:simpleType>
        <xsd:restriction base="dms:DateTime"/>
      </xsd:simpleType>
    </xsd:element>
    <xsd:element name="PUSelectiecategorie" ma:index="18" nillable="true" ma:displayName="Selectiecategorie" ma:default="603" ma:hidden="true" ma:internalName="PUSelectiecategorie" ma:readOnly="false">
      <xsd:simpleType>
        <xsd:restriction base="dms:Text">
          <xsd:maxLength value="255"/>
        </xsd:restriction>
      </xsd:simpleType>
    </xsd:element>
    <xsd:element name="PUDocumenttype" ma:index="19" nillable="true" ma:displayName="Documenttype" ma:hidden="true" ma:internalName="PUDocumenttype" ma:readOnly="false">
      <xsd:simpleType>
        <xsd:restriction base="dms:Text">
          <xsd:maxLength value="255"/>
        </xsd:restriction>
      </xsd:simpleType>
    </xsd:element>
    <xsd:element name="PUDossiernaam" ma:index="20" nillable="true" ma:displayName="Dossiernaam" ma:default="Programma Multimodale Knooppunten 2019-2023" ma:hidden="true" ma:internalName="PUDossiernaam" ma:readOnly="false">
      <xsd:simpleType>
        <xsd:restriction base="dms:Text">
          <xsd:maxLength value="255"/>
        </xsd:restriction>
      </xsd:simpleType>
    </xsd:element>
    <xsd:element name="bee6bab28bc347dea223a27ae484b55c" ma:index="22" nillable="true" ma:taxonomy="true" ma:internalName="bee6bab28bc347dea223a27ae484b55c" ma:taxonomyFieldName="PUEindverantwoordelijkeProceseigenaar" ma:displayName="Eindverantwoordelijke proceseigenaar" ma:default="9;#MOB - Concernmanager Mobiliteit|b7f90ac5-8c87-47a8-8218-35c54f9ce893" ma:fieldId="{bee6bab2-8bc3-47de-a223-a27ae484b55c}" ma:sspId="d6e20898-9fd2-4753-9924-3f7380c5943a" ma:termSetId="c4f41cfa-9fd9-430d-8623-d08408cb3992" ma:anchorId="00000000-0000-0000-0000-000000000000" ma:open="false" ma:isKeyword="false">
      <xsd:complexType>
        <xsd:sequence>
          <xsd:element ref="pc:Terms" minOccurs="0" maxOccurs="1"/>
        </xsd:sequence>
      </xsd:complexType>
    </xsd:element>
    <xsd:element name="_dlc_DocIdUrl" ma:index="23" nillable="true" ma:displayName="Registratienummer"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28028357a134c8cba3ce1e424d81274" ma:index="24" nillable="true" ma:taxonomy="true" ma:internalName="e28028357a134c8cba3ce1e424d81274" ma:taxonomyFieldName="PUThema" ma:displayName="Thema" ma:readOnly="false" ma:default="2;#Programmas|ddf20511-96e1-42f0-acf4-8fcc716e1003" ma:fieldId="{e2802835-7a13-4c8c-ba3c-e1e424d81274}" ma:sspId="d6e20898-9fd2-4753-9924-3f7380c5943a" ma:termSetId="06d93e4f-b741-4aa1-a950-4db177d07a46" ma:anchorId="00000000-0000-0000-0000-000000000000" ma:open="false" ma:isKeyword="false">
      <xsd:complexType>
        <xsd:sequence>
          <xsd:element ref="pc:Terms" minOccurs="0" maxOccurs="1"/>
        </xsd:sequence>
      </xsd:complexType>
    </xsd:element>
    <xsd:element name="_dlc_DocIdPersistId" ma:index="25" nillable="true" ma:displayName="Id blijven behouden" ma:description="Id behouden tijdens toevoegen." ma:hidden="true" ma:internalName="_dlc_DocIdPersistId" ma:readOnly="true">
      <xsd:simpleType>
        <xsd:restriction base="dms:Boolean"/>
      </xsd:simpleType>
    </xsd:element>
    <xsd:element name="d6579817e59147ae85edfd3136814cae" ma:index="26" nillable="true" ma:taxonomy="true" ma:internalName="d6579817e59147ae85edfd3136814cae" ma:taxonomyFieldName="PUWerkproces" ma:displayName="Werkproces" ma:readOnly="false" ma:default="3;#1039. Opstellen van plannen als uitvoering van vastgesteld beleid|bac16760-db71-4da4-8eb1-d7d41a4f3805" ma:fieldId="{d6579817-e591-47ae-85ed-fd3136814cae}" ma:sspId="d6e20898-9fd2-4753-9924-3f7380c5943a" ma:termSetId="1795a696-d4ea-42e5-9f0b-f098e75f91fd" ma:anchorId="00000000-0000-0000-0000-000000000000" ma:open="false" ma:isKeyword="false">
      <xsd:complexType>
        <xsd:sequence>
          <xsd:element ref="pc:Terms" minOccurs="0" maxOccurs="1"/>
        </xsd:sequence>
      </xsd:complexType>
    </xsd:element>
    <xsd:element name="c69891f5b6724842a1992b729e890d0f" ma:index="27" nillable="true" ma:taxonomy="true" ma:internalName="c69891f5b6724842a1992b729e890d0f" ma:taxonomyFieldName="PUDocumentTrefwoorden" ma:displayName="Document trefwoorden" ma:readOnly="false" ma:fieldId="{c69891f5-b672-4842-a199-2b729e890d0f}" ma:taxonomyMulti="true" ma:sspId="d6e20898-9fd2-4753-9924-3f7380c5943a" ma:termSetId="b1990949-4d3f-4d38-94be-e192bf632b55" ma:anchorId="00000000-0000-0000-0000-000000000000" ma:open="true" ma:isKeyword="false">
      <xsd:complexType>
        <xsd:sequence>
          <xsd:element ref="pc:Terms" minOccurs="0" maxOccurs="1"/>
        </xsd:sequence>
      </xsd:complexType>
    </xsd:element>
    <xsd:element name="dc87032591014caf9b8c241199203258" ma:index="28" nillable="true" ma:taxonomy="true" ma:internalName="dc87032591014caf9b8c241199203258" ma:taxonomyFieldName="PUDoelenboom" ma:displayName="Doelenboom" ma:readOnly="false" ma:default="7;#Knooppunten hebben een hoge kwaliteit en bieden een grote diversiteit van reisvoorzieningen|55f872d5-5b28-4891-a50b-9ff3fb850196" ma:fieldId="{dc870325-9101-4caf-9b8c-241199203258}" ma:sspId="d6e20898-9fd2-4753-9924-3f7380c5943a" ma:termSetId="9589c86e-2f15-406a-bb88-85ad886474d1"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9d5cc4a3-e7b9-4292-96ff-5f32e5dd3e99}" ma:internalName="TaxCatchAll" ma:showField="CatchAllData" ma:web="ff31a2fb-2911-4920-9503-fb4c930e095d">
      <xsd:complexType>
        <xsd:complexContent>
          <xsd:extension base="dms:MultiChoiceLookup">
            <xsd:sequence>
              <xsd:element name="Value" type="dms:Lookup" maxOccurs="unbounded" minOccurs="0" nillable="true"/>
            </xsd:sequence>
          </xsd:extension>
        </xsd:complexContent>
      </xsd:complexType>
    </xsd:element>
    <xsd:element name="nbfcb91ce6ed4c72a590e661d33753dd" ma:index="30" nillable="true" ma:taxonomy="true" ma:internalName="nbfcb91ce6ed4c72a590e661d33753dd" ma:taxonomyFieldName="PUWBSTax" ma:displayName="WBS" ma:readOnly="false" ma:default="8;#P.2130 - Uitv.programma Knooppunten|0c67efb0-f22a-4fb1-ab7f-7f541defc592" ma:fieldId="{7bfcb91c-e6ed-4c72-a590-e661d33753dd}" ma:sspId="d6e20898-9fd2-4753-9924-3f7380c5943a" ma:termSetId="de8aea1a-1900-4651-8d26-56f9dde5d30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hidden="true" ma:list="{9d5cc4a3-e7b9-4292-96ff-5f32e5dd3e99}" ma:internalName="TaxCatchAllLabel" ma:readOnly="true" ma:showField="CatchAllDataLabel" ma:web="ff31a2fb-2911-4920-9503-fb4c930e095d">
      <xsd:complexType>
        <xsd:complexContent>
          <xsd:extension base="dms:MultiChoiceLookup">
            <xsd:sequence>
              <xsd:element name="Value" type="dms:Lookup" maxOccurs="unbounded" minOccurs="0" nillable="true"/>
            </xsd:sequence>
          </xsd:extension>
        </xsd:complexContent>
      </xsd:complexType>
    </xsd:element>
    <xsd:element name="ecddcceb7a3944bcb5df119ed71fb281" ma:index="34" nillable="true" ma:taxonomy="true" ma:internalName="ecddcceb7a3944bcb5df119ed71fb281" ma:taxonomyFieldName="PUWaardering" ma:displayName="Waardering" ma:readOnly="false" ma:default="5;#Bewaren|4570fb31-860c-44f7-be36-40938139c6a7" ma:fieldId="{ecddcceb-7a39-44bc-b5df-119ed71fb281}" ma:sspId="d6e20898-9fd2-4753-9924-3f7380c5943a" ma:termSetId="2b960e09-d81e-4156-bdf3-fa04acc66991" ma:anchorId="00000000-0000-0000-0000-000000000000" ma:open="false" ma:isKeyword="false">
      <xsd:complexType>
        <xsd:sequence>
          <xsd:element ref="pc:Terms" minOccurs="0" maxOccurs="1"/>
        </xsd:sequence>
      </xsd:complexType>
    </xsd:element>
    <xsd:element name="n35da69e1c1047dea46f4e43c827e5fd" ma:index="36" nillable="true" ma:taxonomy="true" ma:internalName="n35da69e1c1047dea46f4e43c827e5fd" ma:taxonomyFieldName="PUBewaartermijn" ma:displayName="Bewaartermijn" ma:readOnly="false" ma:default="6;#Blijvend bewaren|e5ca1b2a-a741-485a-bdf8-91756cb0387b" ma:fieldId="{735da69e-1c10-47de-a46f-4e43c827e5fd}" ma:sspId="d6e20898-9fd2-4753-9924-3f7380c5943a" ma:termSetId="bf6207c9-df11-4d84-a399-b07313a6ce94" ma:anchorId="00000000-0000-0000-0000-000000000000" ma:open="false" ma:isKeyword="false">
      <xsd:complexType>
        <xsd:sequence>
          <xsd:element ref="pc:Terms" minOccurs="0" maxOccurs="1"/>
        </xsd:sequence>
      </xsd:complexType>
    </xsd:element>
    <xsd:element name="kb23fa795b9743b8adae1149359e24fa" ma:index="40" nillable="true" ma:taxonomy="true" ma:internalName="kb23fa795b9743b8adae1149359e24fa" ma:taxonomyFieldName="PUProceseigenaar" ma:displayName="Proceseigenaar" ma:readOnly="false" ma:default="4;#TL MOB-EOV, Teamleider Expertise team Openbaar Vervoer|97722782-d920-4b3e-8523-060dcb5554b6" ma:fieldId="{4b23fa79-5b97-43b8-adae-1149359e24fa}" ma:sspId="d6e20898-9fd2-4753-9924-3f7380c5943a" ma:termSetId="b742015b-cac9-4880-bb80-8932fb1f14ed" ma:anchorId="00000000-0000-0000-0000-000000000000" ma:open="false" ma:isKeyword="false">
      <xsd:complexType>
        <xsd:sequence>
          <xsd:element ref="pc:Terms" minOccurs="0" maxOccurs="1"/>
        </xsd:sequence>
      </xsd:complexType>
    </xsd:element>
    <xsd:element name="d48145a825f34c759bf35e0f0f98a24d" ma:index="41" nillable="true" ma:taxonomy="true" ma:internalName="d48145a825f34c759bf35e0f0f98a24d" ma:taxonomyFieldName="PUWerkingsgebiedDossier" ma:displayName="Werkingsgebied dossier" ma:readOnly="false" ma:default="1;#Intern Provincie|189e3338-705c-4baf-9377-0e95b47bfb72" ma:fieldId="{d48145a8-25f3-4c75-9bf3-5e0f0f98a24d}" ma:sspId="d6e20898-9fd2-4753-9924-3f7380c5943a" ma:termSetId="fdfb8693-5b3e-48f7-b4e1-2743a88dfeaa" ma:anchorId="00000000-0000-0000-0000-000000000000" ma:open="false" ma:isKeyword="false">
      <xsd:complexType>
        <xsd:sequence>
          <xsd:element ref="pc:Terms" minOccurs="0" maxOccurs="1"/>
        </xsd:sequence>
      </xsd:complexType>
    </xsd:element>
    <xsd:element name="_dlc_DocId" ma:index="42" nillable="true" ma:displayName="Waarde van de document-id" ma:description="De waarde van de document-id die aan dit item is toegewezen." ma:internalName="_dlc_DocId" ma:readOnly="true">
      <xsd:simpleType>
        <xsd:restriction base="dms:Text"/>
      </xsd:simpleType>
    </xsd:element>
    <xsd:element name="SharedWithUsers" ma:index="5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ceea5a-eb96-454b-925f-bedcacd7d947" elementFormDefault="qualified">
    <xsd:import namespace="http://schemas.microsoft.com/office/2006/documentManagement/types"/>
    <xsd:import namespace="http://schemas.microsoft.com/office/infopath/2007/PartnerControls"/>
    <xsd:element name="MediaServiceMetadata" ma:index="43" nillable="true" ma:displayName="MediaServiceMetadata" ma:hidden="true" ma:internalName="MediaServiceMetadata" ma:readOnly="true">
      <xsd:simpleType>
        <xsd:restriction base="dms:Note"/>
      </xsd:simpleType>
    </xsd:element>
    <xsd:element name="MediaServiceFastMetadata" ma:index="44" nillable="true" ma:displayName="MediaServiceFastMetadata" ma:hidden="true" ma:internalName="MediaServiceFastMetadata" ma:readOnly="true">
      <xsd:simpleType>
        <xsd:restriction base="dms:Note"/>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Afbeeldingtags" ma:readOnly="false" ma:fieldId="{5cf76f15-5ced-4ddc-b409-7134ff3c332f}" ma:taxonomyMulti="true" ma:sspId="d6e20898-9fd2-4753-9924-3f7380c5943a" ma:termSetId="09814cd3-568e-fe90-9814-8d621ff8fb84" ma:anchorId="fba54fb3-c3e1-fe81-a776-ca4b69148c4d" ma:open="true" ma:isKeyword="false">
      <xsd:complexType>
        <xsd:sequence>
          <xsd:element ref="pc:Terms" minOccurs="0" maxOccurs="1"/>
        </xsd:sequence>
      </xsd:complexType>
    </xsd:element>
    <xsd:element name="MediaServiceDateTaken" ma:index="55" nillable="true" ma:displayName="MediaServiceDateTaken" ma:hidden="true" ma:indexed="true" ma:internalName="MediaServiceDateTaken" ma:readOnly="true">
      <xsd:simpleType>
        <xsd:restriction base="dms:Text"/>
      </xsd:simpleType>
    </xsd:element>
    <xsd:element name="MediaServiceObjectDetectorVersions" ma:index="57" nillable="true" ma:displayName="MediaServiceObjectDetectorVersions" ma:hidden="true" ma:indexed="true" ma:internalName="MediaServiceObjectDetectorVersions" ma:readOnly="true">
      <xsd:simpleType>
        <xsd:restriction base="dms:Text"/>
      </xsd:simpleType>
    </xsd:element>
    <xsd:element name="MediaServiceSearchProperties" ma:index="58" nillable="true" ma:displayName="MediaServiceSearchProperties" ma:hidden="true" ma:internalName="MediaServiceSearchProperties" ma:readOnly="true">
      <xsd:simpleType>
        <xsd:restriction base="dms:Note"/>
      </xsd:simpleType>
    </xsd:element>
    <xsd:element name="MediaServiceLocation" ma:index="59" nillable="true" ma:displayName="Location" ma:indexed="true" ma:internalName="MediaServiceLocation" ma:readOnly="true">
      <xsd:simpleType>
        <xsd:restriction base="dms:Text"/>
      </xsd:simpleType>
    </xsd:element>
    <xsd:element name="MediaLengthInSeconds" ma:index="6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2d4642-b1a9-4f9a-947d-aaac82c6ed7c" elementFormDefault="qualified">
    <xsd:import namespace="http://schemas.microsoft.com/office/2006/documentManagement/types"/>
    <xsd:import namespace="http://schemas.microsoft.com/office/infopath/2007/PartnerControls"/>
    <xsd:element name="PUDocumentumRegistratienummer" ma:index="45" nillable="true" ma:displayName="Documentum Registratienummer" ma:hidden="true" ma:internalName="PUDocumentumRegistratienummer" ma:readOnly="false">
      <xsd:simpleType>
        <xsd:restriction base="dms:Text">
          <xsd:maxLength value="255"/>
        </xsd:restriction>
      </xsd:simpleType>
    </xsd:element>
    <xsd:element name="PUOrigineleMakerDocumentum" ma:index="46" nillable="true" ma:displayName="Originele maker Documentum" ma:hidden="true" ma:internalName="PUOrigineleMakerDocumentum" ma:readOnly="false">
      <xsd:simpleType>
        <xsd:restriction base="dms:Text">
          <xsd:maxLength value="255"/>
        </xsd:restriction>
      </xsd:simpleType>
    </xsd:element>
    <xsd:element name="PUCorsaDocumentcode" ma:index="56" nillable="true" ma:displayName="Corsa documentcode" ma:hidden="true" ma:internalName="PUCorsaDocumentcod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OrigineleMakerDocumentum xmlns="3a2d4642-b1a9-4f9a-947d-aaac82c6ed7c" xsi:nil="true"/>
    <PUCorsaDocumentcode xmlns="3a2d4642-b1a9-4f9a-947d-aaac82c6ed7c" xsi:nil="true"/>
    <dc87032591014caf9b8c241199203258 xmlns="ff31a2fb-2911-4920-9503-fb4c930e095d">
      <Terms xmlns="http://schemas.microsoft.com/office/infopath/2007/PartnerControls">
        <TermInfo xmlns="http://schemas.microsoft.com/office/infopath/2007/PartnerControls">
          <TermName xmlns="http://schemas.microsoft.com/office/infopath/2007/PartnerControls">Onbenoemd</TermName>
          <TermId xmlns="http://schemas.microsoft.com/office/infopath/2007/PartnerControls">fb06c238-9fe8-4cf7-a2d9-a90b291e7d32</TermId>
        </TermInfo>
      </Terms>
    </dc87032591014caf9b8c241199203258>
    <PUDossiernaam xmlns="ff31a2fb-2911-4920-9503-fb4c930e095d" xsi:nil="true"/>
    <c69891f5b6724842a1992b729e890d0f xmlns="ff31a2fb-2911-4920-9503-fb4c930e095d">
      <Terms xmlns="http://schemas.microsoft.com/office/infopath/2007/PartnerControls"/>
    </c69891f5b6724842a1992b729e890d0f>
    <bee6bab28bc347dea223a27ae484b55c xmlns="ff31a2fb-2911-4920-9503-fb4c930e095d">
      <Terms xmlns="http://schemas.microsoft.com/office/infopath/2007/PartnerControls">
        <TermInfo xmlns="http://schemas.microsoft.com/office/infopath/2007/PartnerControls">
          <TermName xmlns="http://schemas.microsoft.com/office/infopath/2007/PartnerControls">MOB - Concernmanager Mobiliteit</TermName>
          <TermId xmlns="http://schemas.microsoft.com/office/infopath/2007/PartnerControls">b7f90ac5-8c87-47a8-8218-35c54f9ce893</TermId>
        </TermInfo>
      </Terms>
    </bee6bab28bc347dea223a27ae484b55c>
    <n35da69e1c1047dea46f4e43c827e5fd xmlns="ff31a2fb-2911-4920-9503-fb4c930e095d">
      <Terms xmlns="http://schemas.microsoft.com/office/infopath/2007/PartnerControls">
        <TermInfo xmlns="http://schemas.microsoft.com/office/infopath/2007/PartnerControls">
          <TermName xmlns="http://schemas.microsoft.com/office/infopath/2007/PartnerControls">10 jaar</TermName>
          <TermId xmlns="http://schemas.microsoft.com/office/infopath/2007/PartnerControls">b084b7cc-e10e-4cec-bcab-d34ef107cbe9</TermId>
        </TermInfo>
      </Terms>
    </n35da69e1c1047dea46f4e43c827e5fd>
    <PUEinddatumCopyright xmlns="ff31a2fb-2911-4920-9503-fb4c930e095d" xsi:nil="true"/>
    <PUDocumenttype xmlns="ff31a2fb-2911-4920-9503-fb4c930e095d" xsi:nil="true"/>
    <d48145a825f34c759bf35e0f0f98a24d xmlns="ff31a2fb-2911-4920-9503-fb4c930e095d">
      <Terms xmlns="http://schemas.microsoft.com/office/infopath/2007/PartnerControls">
        <TermInfo xmlns="http://schemas.microsoft.com/office/infopath/2007/PartnerControls">
          <TermName xmlns="http://schemas.microsoft.com/office/infopath/2007/PartnerControls">Intern Provincie</TermName>
          <TermId xmlns="http://schemas.microsoft.com/office/infopath/2007/PartnerControls">189e3338-705c-4baf-9377-0e95b47bfb72</TermId>
        </TermInfo>
      </Terms>
    </d48145a825f34c759bf35e0f0f98a24d>
    <PUOmschrijvingVoorwaardenCopyright xmlns="ff31a2fb-2911-4920-9503-fb4c930e095d" xsi:nil="true"/>
    <TaxCatchAll xmlns="ff31a2fb-2911-4920-9503-fb4c930e095d">
      <Value>33</Value>
      <Value>15</Value>
      <Value>31</Value>
      <Value>14</Value>
      <Value>44</Value>
      <Value>9</Value>
      <Value>42</Value>
      <Value>4</Value>
      <Value>1</Value>
    </TaxCatchAll>
    <PUCopyrightRechten xmlns="ff31a2fb-2911-4920-9503-fb4c930e095d">false</PUCopyrightRechten>
    <PUDocumentumRegistratienummer xmlns="3a2d4642-b1a9-4f9a-947d-aaac82c6ed7c" xsi:nil="true"/>
    <PUBegindatumCopyright xmlns="ff31a2fb-2911-4920-9503-fb4c930e095d" xsi:nil="true"/>
    <ecddcceb7a3944bcb5df119ed71fb281 xmlns="ff31a2fb-2911-4920-9503-fb4c930e095d">
      <Terms xmlns="http://schemas.microsoft.com/office/infopath/2007/PartnerControls">
        <TermInfo xmlns="http://schemas.microsoft.com/office/infopath/2007/PartnerControls">
          <TermName xmlns="http://schemas.microsoft.com/office/infopath/2007/PartnerControls">Vernietigen</TermName>
          <TermId xmlns="http://schemas.microsoft.com/office/infopath/2007/PartnerControls">90b47d01-38c6-4bfb-b527-d49e498a64bf</TermId>
        </TermInfo>
      </Terms>
    </ecddcceb7a3944bcb5df119ed71fb281>
    <PUWerkingsgebiedDocument xmlns="ff31a2fb-2911-4920-9503-fb4c930e095d" xsi:nil="true"/>
    <e28028357a134c8cba3ce1e424d81274 xmlns="ff31a2fb-2911-4920-9503-fb4c930e095d">
      <Terms xmlns="http://schemas.microsoft.com/office/infopath/2007/PartnerControls">
        <TermInfo xmlns="http://schemas.microsoft.com/office/infopath/2007/PartnerControls">
          <TermName xmlns="http://schemas.microsoft.com/office/infopath/2007/PartnerControls">Openbaar vervoer</TermName>
          <TermId xmlns="http://schemas.microsoft.com/office/infopath/2007/PartnerControls">15ec2c3d-1022-496c-b5bd-550a2983b73f</TermId>
        </TermInfo>
      </Terms>
    </e28028357a134c8cba3ce1e424d81274>
    <d6579817e59147ae85edfd3136814cae xmlns="ff31a2fb-2911-4920-9503-fb4c930e095d">
      <Terms xmlns="http://schemas.microsoft.com/office/infopath/2007/PartnerControls">
        <TermInfo xmlns="http://schemas.microsoft.com/office/infopath/2007/PartnerControls">
          <TermName xmlns="http://schemas.microsoft.com/office/infopath/2007/PartnerControls">Nog nader in te vullen</TermName>
          <TermId xmlns="http://schemas.microsoft.com/office/infopath/2007/PartnerControls">e20950c1-e059-4dd1-8571-f80d57af7540</TermId>
        </TermInfo>
      </Terms>
    </d6579817e59147ae85edfd3136814cae>
    <kb23fa795b9743b8adae1149359e24fa xmlns="ff31a2fb-2911-4920-9503-fb4c930e095d">
      <Terms xmlns="http://schemas.microsoft.com/office/infopath/2007/PartnerControls">
        <TermInfo xmlns="http://schemas.microsoft.com/office/infopath/2007/PartnerControls">
          <TermName xmlns="http://schemas.microsoft.com/office/infopath/2007/PartnerControls">TL MOB-EOV, Teamleider Expertise team Openbaar Vervoer</TermName>
          <TermId xmlns="http://schemas.microsoft.com/office/infopath/2007/PartnerControls">97722782-d920-4b3e-8523-060dcb5554b6</TermId>
        </TermInfo>
      </Terms>
    </kb23fa795b9743b8adae1149359e24fa>
    <PUBegindatumdossier xmlns="ff31a2fb-2911-4920-9503-fb4c930e095d" xsi:nil="true"/>
    <PUEinddatumdossier xmlns="ff31a2fb-2911-4920-9503-fb4c930e095d" xsi:nil="true"/>
    <lcf76f155ced4ddcb4097134ff3c332f xmlns="13ceea5a-eb96-454b-925f-bedcacd7d947">
      <Terms xmlns="http://schemas.microsoft.com/office/infopath/2007/PartnerControls"/>
    </lcf76f155ced4ddcb4097134ff3c332f>
    <PUSelectiecategorie xmlns="ff31a2fb-2911-4920-9503-fb4c930e095d">2020 52</PUSelectiecategorie>
    <nbfcb91ce6ed4c72a590e661d33753dd xmlns="ff31a2fb-2911-4920-9503-fb4c930e095d">
      <Terms xmlns="http://schemas.microsoft.com/office/infopath/2007/PartnerControls">
        <TermInfo xmlns="http://schemas.microsoft.com/office/infopath/2007/PartnerControls">
          <TermName xmlns="http://schemas.microsoft.com/office/infopath/2007/PartnerControls">P.0000 - Onbenoemd</TermName>
          <TermId xmlns="http://schemas.microsoft.com/office/infopath/2007/PartnerControls">3d735cab-bb43-4375-8d6c-aab7c97c3079</TermId>
        </TermInfo>
      </Terms>
    </nbfcb91ce6ed4c72a590e661d33753dd>
    <_dlc_DocId xmlns="ff31a2fb-2911-4920-9503-fb4c930e095d">UTSP-486857015-23635</_dlc_DocId>
    <_dlc_DocIdUrl xmlns="ff31a2fb-2911-4920-9503-fb4c930e095d">
      <Url>https://provincieutrecht.sharepoint.com/sites/prjct-ProgrammaMultimodaleKnooppunten2019-2023/_layouts/15/DocIdRedir.aspx?ID=UTSP-486857015-23635</Url>
      <Description>UTSP-486857015-23635</Description>
    </_dlc_DocIdUrl>
    <SharedWithUsers xmlns="ff31a2fb-2911-4920-9503-fb4c930e095d">
      <UserInfo>
        <DisplayName>Barmentlo, Gerrit</DisplayName>
        <AccountId>133</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3FE9A4-2F64-4470-9404-5CE0F3EDF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31a2fb-2911-4920-9503-fb4c930e095d"/>
    <ds:schemaRef ds:uri="13ceea5a-eb96-454b-925f-bedcacd7d947"/>
    <ds:schemaRef ds:uri="3a2d4642-b1a9-4f9a-947d-aaac82c6e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6B0D79-07AE-4018-A7D3-8ADF64037ED2}">
  <ds:schemaRefs>
    <ds:schemaRef ds:uri="http://schemas.microsoft.com/office/2006/metadata/properties"/>
    <ds:schemaRef ds:uri="http://www.w3.org/XML/1998/namespace"/>
    <ds:schemaRef ds:uri="http://purl.org/dc/elements/1.1/"/>
    <ds:schemaRef ds:uri="ff31a2fb-2911-4920-9503-fb4c930e095d"/>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3a2d4642-b1a9-4f9a-947d-aaac82c6ed7c"/>
    <ds:schemaRef ds:uri="13ceea5a-eb96-454b-925f-bedcacd7d947"/>
  </ds:schemaRefs>
</ds:datastoreItem>
</file>

<file path=customXml/itemProps3.xml><?xml version="1.0" encoding="utf-8"?>
<ds:datastoreItem xmlns:ds="http://schemas.openxmlformats.org/officeDocument/2006/customXml" ds:itemID="{C217C94C-5C90-4EB8-A90C-DFD538E759C8}">
  <ds:schemaRefs>
    <ds:schemaRef ds:uri="http://schemas.microsoft.com/sharepoint/events"/>
  </ds:schemaRefs>
</ds:datastoreItem>
</file>

<file path=customXml/itemProps4.xml><?xml version="1.0" encoding="utf-8"?>
<ds:datastoreItem xmlns:ds="http://schemas.openxmlformats.org/officeDocument/2006/customXml" ds:itemID="{6D73F702-374B-46E9-BA4C-3449D23A3473}">
  <ds:schemaRefs>
    <ds:schemaRef ds:uri="http://schemas.microsoft.com/sharepoint/v3/contenttype/forms"/>
  </ds:schemaRefs>
</ds:datastoreItem>
</file>

<file path=docMetadata/LabelInfo.xml><?xml version="1.0" encoding="utf-8"?>
<clbl:labelList xmlns:clbl="http://schemas.microsoft.com/office/2020/mipLabelMetadata">
  <clbl:label id="{34d3e3d8-6573-48ba-80bb-8e2aa4ce99ab}" enabled="0" method="" siteId="{34d3e3d8-6573-48ba-80bb-8e2aa4ce99ab}" removed="1"/>
</clbl:labelList>
</file>

<file path=docProps/app.xml><?xml version="1.0" encoding="utf-8"?>
<Properties xmlns="http://schemas.openxmlformats.org/officeDocument/2006/extended-properties" xmlns:vt="http://schemas.openxmlformats.org/officeDocument/2006/docPropsVTypes">
  <Template>powerpointsjabloon De stijl van de provincie Utrecht (aug 2023)</Template>
  <TotalTime>1</TotalTime>
  <Words>1414</Words>
  <Application>Microsoft Office PowerPoint</Application>
  <PresentationFormat>Breedbeeld</PresentationFormat>
  <Paragraphs>232</Paragraphs>
  <Slides>17</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Aptos</vt:lpstr>
      <vt:lpstr>Arial</vt:lpstr>
      <vt:lpstr>Calibri</vt:lpstr>
      <vt:lpstr>Corbel</vt:lpstr>
      <vt:lpstr>Times New Roman</vt:lpstr>
      <vt:lpstr>Wingdings</vt:lpstr>
      <vt:lpstr>Provincie Utrecht</vt:lpstr>
      <vt:lpstr> Belevingsmonitor ov-knooppunten</vt:lpstr>
      <vt:lpstr>  - Presentatie      - Vragen</vt:lpstr>
      <vt:lpstr>1. Inleiding</vt:lpstr>
      <vt:lpstr>2. Opzet van het onderzoek</vt:lpstr>
      <vt:lpstr>2a. Opzet van het onderzoek:</vt:lpstr>
      <vt:lpstr>2b. Opzet van het onderzoek:</vt:lpstr>
      <vt:lpstr>2c. Opzet van het onderzoek:  Vijf thema’s vanuit de reiziger bekeken</vt:lpstr>
      <vt:lpstr>3. Uitkomsten onderzoek  Gemiddeld rapportcijfer: 6,8</vt:lpstr>
      <vt:lpstr>3a. Wat gaat goed</vt:lpstr>
      <vt:lpstr>3a. Wat gaat goed</vt:lpstr>
      <vt:lpstr>3a. Wat gaat goed</vt:lpstr>
      <vt:lpstr>3b. Wat kan beter</vt:lpstr>
      <vt:lpstr>3b. Wat kan beter</vt:lpstr>
      <vt:lpstr>3b. Wat kan beter</vt:lpstr>
      <vt:lpstr>3b. Wat kan beter</vt:lpstr>
      <vt:lpstr>4. Vervolg</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Instructies</dc:title>
  <dc:creator>Ridder, Sjors de</dc:creator>
  <cp:lastModifiedBy>Hattem, Guido van</cp:lastModifiedBy>
  <cp:revision>17</cp:revision>
  <cp:lastPrinted>2024-09-12T11:50:05Z</cp:lastPrinted>
  <dcterms:created xsi:type="dcterms:W3CDTF">2023-11-22T18:08:33Z</dcterms:created>
  <dcterms:modified xsi:type="dcterms:W3CDTF">2025-12-04T07:58:01Z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0x0101003E9A2B830A3CB44DBCE3112387D3A13600027D544D4B8B7248AEBB31D1D05FB4E3</vt:lpwstr>
  </property>
  <property fmtid="{D5CDD505-2E9C-101B-9397-08002B2CF9AE}" pid="3" name="PUWaardering">
    <vt:lpwstr>42;#Vernietigen|90b47d01-38c6-4bfb-b527-d49e498a64bf</vt:lpwstr>
  </property>
  <property fmtid="{D5CDD505-2E9C-101B-9397-08002B2CF9AE}" pid="4" name="PUBewaartermijn">
    <vt:lpwstr>33;#10 jaar|b084b7cc-e10e-4cec-bcab-d34ef107cbe9</vt:lpwstr>
  </property>
  <property fmtid="{D5CDD505-2E9C-101B-9397-08002B2CF9AE}" pid="5" name="PUWBSTax">
    <vt:lpwstr>15;#P.0000 - Onbenoemd|3d735cab-bb43-4375-8d6c-aab7c97c3079</vt:lpwstr>
  </property>
  <property fmtid="{D5CDD505-2E9C-101B-9397-08002B2CF9AE}" pid="6" name="PUDossierStatus">
    <vt:lpwstr>10;#Lopend|dbd4ffdd-42b7-499f-b515-be6b43c64e3b</vt:lpwstr>
  </property>
  <property fmtid="{D5CDD505-2E9C-101B-9397-08002B2CF9AE}" pid="7" name="PUWerkproces">
    <vt:lpwstr>31;#Nog nader in te vullen|e20950c1-e059-4dd1-8571-f80d57af7540</vt:lpwstr>
  </property>
  <property fmtid="{D5CDD505-2E9C-101B-9397-08002B2CF9AE}" pid="8" name="PUWerkingsgebiedDossier">
    <vt:lpwstr>1;#Intern Provincie|189e3338-705c-4baf-9377-0e95b47bfb72</vt:lpwstr>
  </property>
  <property fmtid="{D5CDD505-2E9C-101B-9397-08002B2CF9AE}" pid="9" name="_dlc_DocIdItemGuid">
    <vt:lpwstr>267f2733-c64e-47b3-8f76-4aa33d4357b5</vt:lpwstr>
  </property>
  <property fmtid="{D5CDD505-2E9C-101B-9397-08002B2CF9AE}" pid="10" name="PUProceseigenaar">
    <vt:lpwstr>4;#TL MOB-EOV, Teamleider Expertise team Openbaar Vervoer|97722782-d920-4b3e-8523-060dcb5554b6</vt:lpwstr>
  </property>
  <property fmtid="{D5CDD505-2E9C-101B-9397-08002B2CF9AE}" pid="11" name="PUEindverantwoordelijkeProceseigenaar">
    <vt:lpwstr>9;#MOB - Concernmanager Mobiliteit|b7f90ac5-8c87-47a8-8218-35c54f9ce893</vt:lpwstr>
  </property>
  <property fmtid="{D5CDD505-2E9C-101B-9397-08002B2CF9AE}" pid="12" name="PUDoelenboom">
    <vt:lpwstr>14;#Onbenoemd|fb06c238-9fe8-4cf7-a2d9-a90b291e7d32</vt:lpwstr>
  </property>
  <property fmtid="{D5CDD505-2E9C-101B-9397-08002B2CF9AE}" pid="13" name="PUThema">
    <vt:lpwstr>44;#Openbaar vervoer|15ec2c3d-1022-496c-b5bd-550a2983b73f</vt:lpwstr>
  </property>
  <property fmtid="{D5CDD505-2E9C-101B-9397-08002B2CF9AE}" pid="14" name="PUDossierResultaat">
    <vt:lpwstr/>
  </property>
  <property fmtid="{D5CDD505-2E9C-101B-9397-08002B2CF9AE}" pid="15" name="MediaServiceImageTags">
    <vt:lpwstr/>
  </property>
  <property fmtid="{D5CDD505-2E9C-101B-9397-08002B2CF9AE}" pid="16" name="PUDocumentTrefwoorden">
    <vt:lpwstr/>
  </property>
  <property fmtid="{D5CDD505-2E9C-101B-9397-08002B2CF9AE}" pid="17" name="_AdHocReviewCycleID">
    <vt:i4>-117736295</vt:i4>
  </property>
  <property fmtid="{D5CDD505-2E9C-101B-9397-08002B2CF9AE}" pid="18" name="_NewReviewCycle">
    <vt:lpwstr/>
  </property>
  <property fmtid="{D5CDD505-2E9C-101B-9397-08002B2CF9AE}" pid="19" name="_EmailSubject">
    <vt:lpwstr>Toesturen presentaties kenniscafé mobiliteitshubs</vt:lpwstr>
  </property>
  <property fmtid="{D5CDD505-2E9C-101B-9397-08002B2CF9AE}" pid="20" name="_AuthorEmail">
    <vt:lpwstr>guido.van.hattem@provincie-utrecht.nl</vt:lpwstr>
  </property>
  <property fmtid="{D5CDD505-2E9C-101B-9397-08002B2CF9AE}" pid="21" name="_AuthorEmailDisplayName">
    <vt:lpwstr>Hattem, Guido van</vt:lpwstr>
  </property>
  <property fmtid="{D5CDD505-2E9C-101B-9397-08002B2CF9AE}" pid="22" name="_PreviousAdHocReviewCycleID">
    <vt:i4>-913997975</vt:i4>
  </property>
</Properties>
</file>