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7" r:id="rId3"/>
    <p:sldId id="281" r:id="rId4"/>
    <p:sldId id="278" r:id="rId5"/>
    <p:sldId id="292" r:id="rId6"/>
    <p:sldId id="280" r:id="rId7"/>
    <p:sldId id="282" r:id="rId8"/>
    <p:sldId id="288" r:id="rId9"/>
    <p:sldId id="283" r:id="rId10"/>
    <p:sldId id="289" r:id="rId11"/>
    <p:sldId id="290" r:id="rId12"/>
    <p:sldId id="291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7399D-EB77-A04A-B539-3E3B8FE4E197}" v="26" dt="2025-06-13T15:57:50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30" autoAdjust="0"/>
    <p:restoredTop sz="94571"/>
  </p:normalViewPr>
  <p:slideViewPr>
    <p:cSldViewPr snapToGrid="0" showGuides="1">
      <p:cViewPr varScale="1">
        <p:scale>
          <a:sx n="84" d="100"/>
          <a:sy n="84" d="100"/>
        </p:scale>
        <p:origin x="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lok, object, tekst&#10;&#10;Automatisch gegenereerde beschrijving">
            <a:extLst>
              <a:ext uri="{FF2B5EF4-FFF2-40B4-BE49-F238E27FC236}">
                <a16:creationId xmlns:a16="http://schemas.microsoft.com/office/drawing/2014/main" id="{264519B8-5B59-4648-BC20-12E24B932B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" y="266400"/>
            <a:ext cx="2016000" cy="296419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9728A82-281D-454C-B322-A0D0FE0A3E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5550" y="561283"/>
            <a:ext cx="9230166" cy="31731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Voer een titel in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93777602-836A-4F37-B2F2-BFDD709D86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5550" y="3742124"/>
            <a:ext cx="9244253" cy="13370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32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Voer een subtitel in</a:t>
            </a:r>
          </a:p>
        </p:txBody>
      </p:sp>
    </p:spTree>
    <p:extLst>
      <p:ext uri="{BB962C8B-B14F-4D97-AF65-F5344CB8AC3E}">
        <p14:creationId xmlns:p14="http://schemas.microsoft.com/office/powerpoint/2010/main" val="22088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en ve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13">
            <a:extLst>
              <a:ext uri="{FF2B5EF4-FFF2-40B4-BE49-F238E27FC236}">
                <a16:creationId xmlns:a16="http://schemas.microsoft.com/office/drawing/2014/main" id="{A89BE8D6-ADFB-45F9-97E1-7D7C7AA432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4800" y="1936376"/>
            <a:ext cx="9255395" cy="4395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00" spc="6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Voer tekst in</a:t>
            </a:r>
          </a:p>
        </p:txBody>
      </p:sp>
      <p:pic>
        <p:nvPicPr>
          <p:cNvPr id="10" name="Afbeelding 9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659CE6EC-A246-43FF-96C8-D1245D8BB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1" name="Tijdelijke aanduiding voor tekst 13">
            <a:extLst>
              <a:ext uri="{FF2B5EF4-FFF2-40B4-BE49-F238E27FC236}">
                <a16:creationId xmlns:a16="http://schemas.microsoft.com/office/drawing/2014/main" id="{550FE4DB-F11E-43EE-BFAB-D605C2CEE1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4800" y="561283"/>
            <a:ext cx="9241308" cy="1090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Voer een titel in</a:t>
            </a:r>
          </a:p>
        </p:txBody>
      </p:sp>
    </p:spTree>
    <p:extLst>
      <p:ext uri="{BB962C8B-B14F-4D97-AF65-F5344CB8AC3E}">
        <p14:creationId xmlns:p14="http://schemas.microsoft.com/office/powerpoint/2010/main" val="101081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F59854F0-6683-4FCD-8781-7BC65ABF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0" name="Tijdelijke aanduiding voor tekst 13">
            <a:extLst>
              <a:ext uri="{FF2B5EF4-FFF2-40B4-BE49-F238E27FC236}">
                <a16:creationId xmlns:a16="http://schemas.microsoft.com/office/drawing/2014/main" id="{57E4EB6A-5DC5-4516-8307-E673FA105B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5550" y="645807"/>
            <a:ext cx="9230166" cy="17285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Voer een tekst in</a:t>
            </a:r>
          </a:p>
        </p:txBody>
      </p:sp>
      <p:sp>
        <p:nvSpPr>
          <p:cNvPr id="11" name="Tijdelijke aanduiding voor tekst 13">
            <a:extLst>
              <a:ext uri="{FF2B5EF4-FFF2-40B4-BE49-F238E27FC236}">
                <a16:creationId xmlns:a16="http://schemas.microsoft.com/office/drawing/2014/main" id="{8FDC4D36-5438-4956-9454-3097679F21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4800" y="2528046"/>
            <a:ext cx="9253778" cy="377286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2600" spc="6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Opsomming met </a:t>
            </a:r>
            <a:r>
              <a:rPr lang="nl-NL" dirty="0" err="1"/>
              <a:t>bullets</a:t>
            </a:r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933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934D6B6B-FD96-453E-B7C3-4E79902BB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6C4682CA-9FFC-49DA-A31A-A7B3FB1CE3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4800" y="2889197"/>
            <a:ext cx="4767703" cy="3442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00" spc="6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Voer tekst in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95A4AD4-82EC-4BEC-9DD7-82BF73417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4800" y="561282"/>
            <a:ext cx="4733285" cy="21050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BCF3E3EA-7631-492E-96AE-593C109697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6673" y="753034"/>
            <a:ext cx="4080222" cy="52405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63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tekst en afbeelding aflop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934D6B6B-FD96-453E-B7C3-4E79902BB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6C4682CA-9FFC-49DA-A31A-A7B3FB1CE3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4800" y="2889197"/>
            <a:ext cx="4777228" cy="3442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00" spc="6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Voer tekst in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95A4AD4-82EC-4BEC-9DD7-82BF73417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5550" y="561282"/>
            <a:ext cx="4742810" cy="21050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BCF3E3EA-7631-492E-96AE-593C109697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6672" y="0"/>
            <a:ext cx="4815327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46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18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53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C3C2F59-FE2E-4D47-A811-684AF3BFA1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6678" y="791530"/>
            <a:ext cx="10906539" cy="3173158"/>
          </a:xfrm>
        </p:spPr>
        <p:txBody>
          <a:bodyPr/>
          <a:lstStyle/>
          <a:p>
            <a:endParaRPr lang="nl-NL" b="1" dirty="0"/>
          </a:p>
          <a:p>
            <a:r>
              <a:rPr lang="nl-NL" sz="4000" b="1" dirty="0"/>
              <a:t>Toegankelijkheid van het OV</a:t>
            </a:r>
          </a:p>
          <a:p>
            <a:r>
              <a:rPr lang="nl-NL" sz="2400" dirty="0"/>
              <a:t>Hoe technologie voorziet in de informatiebehoefte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087C3F-3663-5322-0B3D-13483DCE56AD}"/>
              </a:ext>
            </a:extLst>
          </p:cNvPr>
          <p:cNvSpPr txBox="1"/>
          <p:nvPr/>
        </p:nvSpPr>
        <p:spPr>
          <a:xfrm>
            <a:off x="7262192" y="5420139"/>
            <a:ext cx="410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Paul de Nooij</a:t>
            </a:r>
          </a:p>
          <a:p>
            <a:r>
              <a:rPr lang="nl-NL" dirty="0">
                <a:solidFill>
                  <a:schemeClr val="bg1"/>
                </a:solidFill>
              </a:rPr>
              <a:t>Innovatie-expert Nieuwe markten</a:t>
            </a:r>
          </a:p>
        </p:txBody>
      </p:sp>
    </p:spTree>
    <p:extLst>
      <p:ext uri="{BB962C8B-B14F-4D97-AF65-F5344CB8AC3E}">
        <p14:creationId xmlns:p14="http://schemas.microsoft.com/office/powerpoint/2010/main" val="129697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D8302-DA57-EBD1-E7A9-9846DC3AD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0D45E7F-A28E-DF71-0E40-D36EB65B8D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027" y="1799329"/>
            <a:ext cx="10119343" cy="13335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Geavanceerde technologie</a:t>
            </a:r>
          </a:p>
          <a:p>
            <a:pPr marL="1143000" lvl="1" indent="-457200"/>
            <a:r>
              <a:rPr lang="nl-NL" dirty="0">
                <a:solidFill>
                  <a:schemeClr val="bg1"/>
                </a:solidFill>
              </a:rPr>
              <a:t>Apps die ondersteunen in de oriëntatie en navigatie en die werken op basis van computer </a:t>
            </a:r>
            <a:r>
              <a:rPr lang="nl-NL" dirty="0" err="1">
                <a:solidFill>
                  <a:schemeClr val="bg1"/>
                </a:solidFill>
              </a:rPr>
              <a:t>vision</a:t>
            </a:r>
            <a:endParaRPr lang="nl-NL" dirty="0">
              <a:solidFill>
                <a:schemeClr val="bg1"/>
              </a:solidFill>
            </a:endParaRPr>
          </a:p>
          <a:p>
            <a:pPr marL="1143000" lvl="1" indent="-457200"/>
            <a:endParaRPr lang="nl-NL" dirty="0">
              <a:solidFill>
                <a:schemeClr val="bg1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5E8FBA6-FC1B-B72F-6465-F673B933AA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6765" y="561283"/>
            <a:ext cx="10119343" cy="1090784"/>
          </a:xfrm>
        </p:spPr>
        <p:txBody>
          <a:bodyPr/>
          <a:lstStyle/>
          <a:p>
            <a:r>
              <a:rPr lang="nl-NL" sz="3200" dirty="0"/>
              <a:t>Technologische oplossingen bus- en treinreis</a:t>
            </a:r>
          </a:p>
        </p:txBody>
      </p:sp>
      <p:pic>
        <p:nvPicPr>
          <p:cNvPr id="3" name="Afbeelding 2" descr="Afbeelding met persoon, kleding, person, Menselijk gezicht&#10;&#10;Door AI gegenereerde inhoud is mogelijk onjuist.">
            <a:extLst>
              <a:ext uri="{FF2B5EF4-FFF2-40B4-BE49-F238E27FC236}">
                <a16:creationId xmlns:a16="http://schemas.microsoft.com/office/drawing/2014/main" id="{424E4505-E5F0-0F4B-4085-277758BB7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02" y="3280189"/>
            <a:ext cx="6375498" cy="3577811"/>
          </a:xfrm>
          <a:prstGeom prst="rect">
            <a:avLst/>
          </a:prstGeom>
        </p:spPr>
      </p:pic>
      <p:pic>
        <p:nvPicPr>
          <p:cNvPr id="6" name="Afbeelding 5" descr="Afbeelding met tekst, persoon, Mobiele telefoon, Menselijk gezicht&#10;&#10;Door AI gegenereerde inhoud is mogelijk onjuist.">
            <a:extLst>
              <a:ext uri="{FF2B5EF4-FFF2-40B4-BE49-F238E27FC236}">
                <a16:creationId xmlns:a16="http://schemas.microsoft.com/office/drawing/2014/main" id="{BDCE4CC0-A466-E109-7CA1-46493361B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67" y="3280189"/>
            <a:ext cx="6792567" cy="44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9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780AC-3EFD-9710-BD97-E22DFDB42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90F65D-837D-CB5E-5824-D6EA841247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0314" y="2095402"/>
            <a:ext cx="9255395" cy="4395267"/>
          </a:xfrm>
        </p:spPr>
        <p:txBody>
          <a:bodyPr/>
          <a:lstStyle/>
          <a:p>
            <a:pPr lvl="1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5F6D964-1AC9-313E-45B8-DD6A6C8C0684}"/>
              </a:ext>
            </a:extLst>
          </p:cNvPr>
          <p:cNvSpPr txBox="1"/>
          <p:nvPr/>
        </p:nvSpPr>
        <p:spPr>
          <a:xfrm>
            <a:off x="3485321" y="2519472"/>
            <a:ext cx="5433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>
                <a:solidFill>
                  <a:schemeClr val="bg1"/>
                </a:solidFill>
              </a:rPr>
              <a:t>AI-agent</a:t>
            </a:r>
          </a:p>
        </p:txBody>
      </p:sp>
    </p:spTree>
    <p:extLst>
      <p:ext uri="{BB962C8B-B14F-4D97-AF65-F5344CB8AC3E}">
        <p14:creationId xmlns:p14="http://schemas.microsoft.com/office/powerpoint/2010/main" val="356125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A17665-E852-7835-A3CD-A83A33976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9182" y="2191300"/>
            <a:ext cx="9241308" cy="1090784"/>
          </a:xfrm>
        </p:spPr>
        <p:txBody>
          <a:bodyPr/>
          <a:lstStyle/>
          <a:p>
            <a:r>
              <a:rPr lang="nl-NL" dirty="0"/>
              <a:t>Dank jullie wel voor jullie aandacht!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DBAA4FE-D24E-1F00-B543-426BA7160FC2}"/>
              </a:ext>
            </a:extLst>
          </p:cNvPr>
          <p:cNvSpPr txBox="1"/>
          <p:nvPr/>
        </p:nvSpPr>
        <p:spPr>
          <a:xfrm>
            <a:off x="8706391" y="5618922"/>
            <a:ext cx="273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Paul de Nooij</a:t>
            </a:r>
          </a:p>
          <a:p>
            <a:r>
              <a:rPr lang="nl-NL" dirty="0" err="1">
                <a:solidFill>
                  <a:schemeClr val="bg1"/>
                </a:solidFill>
              </a:rPr>
              <a:t>pdnooij@bartimeus.nl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8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7EB080C-22DB-BC68-1AB4-F2EA0EF6D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0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40E58C5-E6D2-2D4D-A378-015EE56BCB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5618" y="1936376"/>
            <a:ext cx="11034578" cy="439526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D5D177F-0A66-79EF-F15A-24055474B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2253" y="0"/>
            <a:ext cx="9241308" cy="1090784"/>
          </a:xfrm>
        </p:spPr>
        <p:txBody>
          <a:bodyPr/>
          <a:lstStyle/>
          <a:p>
            <a:r>
              <a:rPr lang="nl-NL" dirty="0"/>
              <a:t>Klantreis OV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1A5B72-C4AF-B320-0C2D-5F715E0C2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6" y="908656"/>
            <a:ext cx="10579747" cy="59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1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buitenshuis, boom, grond, telefoon&#10;&#10;Door AI gegenereerde inhoud is mogelijk onjuist.">
            <a:extLst>
              <a:ext uri="{FF2B5EF4-FFF2-40B4-BE49-F238E27FC236}">
                <a16:creationId xmlns:a16="http://schemas.microsoft.com/office/drawing/2014/main" id="{045CDDC4-2080-7E41-CD74-168E48180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380"/>
            <a:ext cx="5473148" cy="4049239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E7AC03-1881-A745-B43B-D32ECDD9CB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133674"/>
            <a:ext cx="9337465" cy="1090784"/>
          </a:xfrm>
        </p:spPr>
        <p:txBody>
          <a:bodyPr/>
          <a:lstStyle/>
          <a:p>
            <a:r>
              <a:rPr lang="nl-NL" sz="3600" dirty="0"/>
              <a:t>Informatiebehoefte OV-reis</a:t>
            </a:r>
          </a:p>
        </p:txBody>
      </p:sp>
      <p:pic>
        <p:nvPicPr>
          <p:cNvPr id="9" name="Afbeelding 8" descr="Afbeelding met tekst, buitenshuis, hemel, schermopname&#10;&#10;Door AI gegenereerde inhoud is mogelijk onjuist.">
            <a:extLst>
              <a:ext uri="{FF2B5EF4-FFF2-40B4-BE49-F238E27FC236}">
                <a16:creationId xmlns:a16="http://schemas.microsoft.com/office/drawing/2014/main" id="{ADCFD652-0157-0FFC-D64B-7A1FCA653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0" y="3054159"/>
            <a:ext cx="6713330" cy="4340515"/>
          </a:xfrm>
          <a:prstGeom prst="rect">
            <a:avLst/>
          </a:prstGeom>
        </p:spPr>
      </p:pic>
      <p:pic>
        <p:nvPicPr>
          <p:cNvPr id="11" name="Afbeelding 10" descr="Afbeelding met trein, transport, openbaar vervoer, kleding&#10;&#10;Door AI gegenereerde inhoud is mogelijk onjuist.">
            <a:extLst>
              <a:ext uri="{FF2B5EF4-FFF2-40B4-BE49-F238E27FC236}">
                <a16:creationId xmlns:a16="http://schemas.microsoft.com/office/drawing/2014/main" id="{1E517D50-A284-36CF-9132-E2822B596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8" y="1355450"/>
            <a:ext cx="6493454" cy="3397419"/>
          </a:xfrm>
          <a:prstGeom prst="rect">
            <a:avLst/>
          </a:prstGeom>
        </p:spPr>
      </p:pic>
      <p:pic>
        <p:nvPicPr>
          <p:cNvPr id="18" name="Afbeelding 17" descr="Afbeelding met buitenshuis, bus, tekst, voertuig&#10;&#10;Door AI gegenereerde inhoud is mogelijk onjuist.">
            <a:extLst>
              <a:ext uri="{FF2B5EF4-FFF2-40B4-BE49-F238E27FC236}">
                <a16:creationId xmlns:a16="http://schemas.microsoft.com/office/drawing/2014/main" id="{6E53CF40-0222-EAE6-108E-391B34BE7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8936"/>
            <a:ext cx="6599858" cy="3105816"/>
          </a:xfrm>
          <a:prstGeom prst="rect">
            <a:avLst/>
          </a:prstGeom>
        </p:spPr>
      </p:pic>
      <p:pic>
        <p:nvPicPr>
          <p:cNvPr id="5" name="Afbeelding 4" descr="Afbeelding met tekst, schermopname, Rechthoek, muur&#10;&#10;Door AI gegenereerde inhoud is mogelijk onjuist.">
            <a:extLst>
              <a:ext uri="{FF2B5EF4-FFF2-40B4-BE49-F238E27FC236}">
                <a16:creationId xmlns:a16="http://schemas.microsoft.com/office/drawing/2014/main" id="{965A374A-B662-9A24-FD8E-971D75B47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94" y="1355450"/>
            <a:ext cx="3823881" cy="286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2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2FFB0-2E7F-0992-F7D3-4B184B1F6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4EA16B9-ABA6-35C6-BDF3-E713AD3CF1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5618" y="1936376"/>
            <a:ext cx="11034578" cy="439526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B181952-4C08-2845-3BA4-3333EAB6C1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2253" y="0"/>
            <a:ext cx="9241308" cy="1090784"/>
          </a:xfrm>
        </p:spPr>
        <p:txBody>
          <a:bodyPr/>
          <a:lstStyle/>
          <a:p>
            <a:r>
              <a:rPr lang="nl-NL" dirty="0"/>
              <a:t>Klantreis OV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C12E60-5D71-F1C9-EB0B-12E206437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6" y="908656"/>
            <a:ext cx="10579747" cy="59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2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40E58C5-E6D2-2D4D-A378-015EE56BCB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64556" y="2201420"/>
            <a:ext cx="3771551" cy="439526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E7AC03-1881-A745-B43B-D32ECDD9CB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4973" y="561283"/>
            <a:ext cx="11471065" cy="1090784"/>
          </a:xfrm>
        </p:spPr>
        <p:txBody>
          <a:bodyPr/>
          <a:lstStyle/>
          <a:p>
            <a:r>
              <a:rPr lang="nl-NL" sz="3200" dirty="0"/>
              <a:t>Voorbereiding - fricties en informatiebehoefte</a:t>
            </a:r>
          </a:p>
        </p:txBody>
      </p:sp>
      <p:pic>
        <p:nvPicPr>
          <p:cNvPr id="5" name="Afbeelding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F0EC5F10-4B1C-B783-BA0C-820005466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3" y="1858380"/>
            <a:ext cx="6840882" cy="439526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0512A59-585C-D2C7-70AC-2BDD0D691752}"/>
              </a:ext>
            </a:extLst>
          </p:cNvPr>
          <p:cNvSpPr txBox="1"/>
          <p:nvPr/>
        </p:nvSpPr>
        <p:spPr>
          <a:xfrm>
            <a:off x="7545807" y="3114260"/>
            <a:ext cx="37715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Informatiebehoefte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Reisinformatie 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Verkennen (</a:t>
            </a:r>
            <a:r>
              <a:rPr lang="nl-NL" sz="2400" dirty="0" err="1">
                <a:solidFill>
                  <a:schemeClr val="bg1"/>
                </a:solidFill>
              </a:rPr>
              <a:t>layout</a:t>
            </a:r>
            <a:r>
              <a:rPr lang="nl-NL" sz="2400" dirty="0">
                <a:solidFill>
                  <a:schemeClr val="bg1"/>
                </a:solidFill>
              </a:rPr>
              <a:t> station, busstation </a:t>
            </a:r>
            <a:r>
              <a:rPr lang="nl-NL" sz="2400" dirty="0" err="1">
                <a:solidFill>
                  <a:schemeClr val="bg1"/>
                </a:solidFill>
              </a:rPr>
              <a:t>etc</a:t>
            </a:r>
            <a:r>
              <a:rPr lang="nl-NL" sz="2400" dirty="0">
                <a:solidFill>
                  <a:schemeClr val="bg1"/>
                </a:solidFill>
              </a:rPr>
              <a:t>)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9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0D89569-B369-CA48-84C6-019A291FFF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3808" y="1901450"/>
            <a:ext cx="10227288" cy="439526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Toegankelijke apps voor reisinformatie</a:t>
            </a:r>
          </a:p>
          <a:p>
            <a:pPr marL="1143000" lvl="1" indent="-457200"/>
            <a:r>
              <a:rPr lang="nl-NL" dirty="0">
                <a:solidFill>
                  <a:schemeClr val="bg1"/>
                </a:solidFill>
              </a:rPr>
              <a:t>Toegankelijkheidsfunctionaliteiten zoals schermlezer, contrast verhogen, lettergroottes aanpassen </a:t>
            </a:r>
            <a:r>
              <a:rPr lang="nl-NL" dirty="0" err="1">
                <a:solidFill>
                  <a:schemeClr val="bg1"/>
                </a:solidFill>
              </a:rPr>
              <a:t>etc</a:t>
            </a:r>
            <a:endParaRPr lang="nl-NL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Voelbare plattegronden</a:t>
            </a:r>
          </a:p>
          <a:p>
            <a:pPr marL="1143000" lvl="1" indent="-457200"/>
            <a:r>
              <a:rPr lang="nl-NL" dirty="0" err="1">
                <a:solidFill>
                  <a:schemeClr val="bg1"/>
                </a:solidFill>
              </a:rPr>
              <a:t>Dedicon</a:t>
            </a:r>
            <a:r>
              <a:rPr lang="nl-NL" dirty="0">
                <a:solidFill>
                  <a:schemeClr val="bg1"/>
                </a:solidFill>
              </a:rPr>
              <a:t> laat vandaag deze oplossing zien</a:t>
            </a:r>
          </a:p>
          <a:p>
            <a:pPr lvl="1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Vooraf virtueel verkennen van de omgeving, gebouw, plek</a:t>
            </a:r>
          </a:p>
          <a:p>
            <a:pPr marL="1143000" lvl="1" indent="-457200"/>
            <a:r>
              <a:rPr lang="nl-NL" dirty="0" err="1">
                <a:solidFill>
                  <a:schemeClr val="bg1"/>
                </a:solidFill>
              </a:rPr>
              <a:t>VirtualOV</a:t>
            </a:r>
            <a:endParaRPr lang="nl-NL" dirty="0">
              <a:solidFill>
                <a:schemeClr val="bg1"/>
              </a:solidFill>
            </a:endParaRPr>
          </a:p>
          <a:p>
            <a:pPr marL="1143000" lvl="1" indent="-457200"/>
            <a:r>
              <a:rPr lang="nl-NL" dirty="0">
                <a:solidFill>
                  <a:schemeClr val="bg1"/>
                </a:solidFill>
              </a:rPr>
              <a:t>Blindsquare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C9D7CC-64B6-3247-B837-7C95B5EBA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9044" y="561283"/>
            <a:ext cx="9947064" cy="1090784"/>
          </a:xfrm>
        </p:spPr>
        <p:txBody>
          <a:bodyPr/>
          <a:lstStyle/>
          <a:p>
            <a:r>
              <a:rPr lang="nl-NL" sz="3200" dirty="0"/>
              <a:t>Technologische oplossingen voorbereiding</a:t>
            </a:r>
          </a:p>
        </p:txBody>
      </p:sp>
    </p:spTree>
    <p:extLst>
      <p:ext uri="{BB962C8B-B14F-4D97-AF65-F5344CB8AC3E}">
        <p14:creationId xmlns:p14="http://schemas.microsoft.com/office/powerpoint/2010/main" val="76947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D4331-78CF-5046-F2CD-FE9B7E5D5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6E11ECE-9314-8319-88B5-9EA4232021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64556" y="2201420"/>
            <a:ext cx="3771551" cy="439526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A0D6FC-334B-BD46-27AD-16F0EEF0B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2695" y="604353"/>
            <a:ext cx="11471065" cy="1090784"/>
          </a:xfrm>
        </p:spPr>
        <p:txBody>
          <a:bodyPr/>
          <a:lstStyle/>
          <a:p>
            <a:r>
              <a:rPr lang="nl-NL" sz="3200" dirty="0"/>
              <a:t>Bus- en treinreis - fricties en informatiebehoefte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0280EFA-419B-F392-BCBA-032201D11A3F}"/>
              </a:ext>
            </a:extLst>
          </p:cNvPr>
          <p:cNvSpPr txBox="1"/>
          <p:nvPr/>
        </p:nvSpPr>
        <p:spPr>
          <a:xfrm>
            <a:off x="1440521" y="5701765"/>
            <a:ext cx="931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Informatiebehoefte: Oriëntatie en navigatie</a:t>
            </a:r>
          </a:p>
        </p:txBody>
      </p:sp>
      <p:pic>
        <p:nvPicPr>
          <p:cNvPr id="7" name="Afbeelding 6" descr="Afbeelding met tekst, diagram, lijn, Lettertype&#10;&#10;Door AI gegenereerde inhoud is mogelijk onjuist.">
            <a:extLst>
              <a:ext uri="{FF2B5EF4-FFF2-40B4-BE49-F238E27FC236}">
                <a16:creationId xmlns:a16="http://schemas.microsoft.com/office/drawing/2014/main" id="{5D245689-45C9-C22C-0C62-6677F5F94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940"/>
            <a:ext cx="12192000" cy="367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4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861E07-6D68-0FC0-00A5-276EF31D83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0314" y="2095402"/>
            <a:ext cx="10685794" cy="439526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Bekende ‘basic’ technologie die ingezet wordt voor oriëntatie en navigatie-informatie</a:t>
            </a:r>
          </a:p>
          <a:p>
            <a:pPr marL="1143000" lvl="1" indent="-457200"/>
            <a:r>
              <a:rPr lang="nl-NL" dirty="0">
                <a:solidFill>
                  <a:schemeClr val="bg1"/>
                </a:solidFill>
              </a:rPr>
              <a:t>Voelbare (braille)bordjes</a:t>
            </a:r>
          </a:p>
          <a:p>
            <a:pPr marL="1143000" lvl="1" indent="-457200"/>
            <a:r>
              <a:rPr lang="nl-NL" dirty="0" err="1">
                <a:solidFill>
                  <a:schemeClr val="bg1"/>
                </a:solidFill>
              </a:rPr>
              <a:t>Geleidelijnen</a:t>
            </a:r>
            <a:endParaRPr lang="nl-NL" dirty="0">
              <a:solidFill>
                <a:schemeClr val="bg1"/>
              </a:solidFill>
            </a:endParaRPr>
          </a:p>
          <a:p>
            <a:pPr marL="1143000" lvl="1" indent="-457200"/>
            <a:r>
              <a:rPr lang="nl-NL" dirty="0">
                <a:solidFill>
                  <a:schemeClr val="bg1"/>
                </a:solidFill>
              </a:rPr>
              <a:t>Speakers bij bushaltes die met een druk op de knop uitspreken welke bus eraan komt </a:t>
            </a:r>
          </a:p>
          <a:p>
            <a:pPr marL="1143000" lvl="1" indent="-457200"/>
            <a:r>
              <a:rPr lang="nl-NL" dirty="0">
                <a:solidFill>
                  <a:schemeClr val="bg1"/>
                </a:solidFill>
              </a:rPr>
              <a:t>Google </a:t>
            </a:r>
            <a:r>
              <a:rPr lang="nl-NL" dirty="0" err="1">
                <a:solidFill>
                  <a:schemeClr val="bg1"/>
                </a:solidFill>
              </a:rPr>
              <a:t>Maps</a:t>
            </a:r>
            <a:endParaRPr lang="nl-NL" dirty="0">
              <a:solidFill>
                <a:schemeClr val="bg1"/>
              </a:solidFill>
            </a:endParaRPr>
          </a:p>
          <a:p>
            <a:pPr marL="1143000" lvl="1" indent="-457200"/>
            <a:r>
              <a:rPr lang="nl-NL" dirty="0">
                <a:solidFill>
                  <a:schemeClr val="bg1"/>
                </a:solidFill>
              </a:rPr>
              <a:t>Uitstapzijde vermelden in NS-app</a:t>
            </a:r>
          </a:p>
          <a:p>
            <a:pPr marL="1143000" lvl="1" indent="-457200"/>
            <a:r>
              <a:rPr lang="nl-NL" dirty="0" err="1">
                <a:solidFill>
                  <a:schemeClr val="bg1"/>
                </a:solidFill>
              </a:rPr>
              <a:t>OVinfo</a:t>
            </a:r>
            <a:r>
              <a:rPr lang="nl-NL" dirty="0">
                <a:solidFill>
                  <a:schemeClr val="bg1"/>
                </a:solidFill>
              </a:rPr>
              <a:t> app</a:t>
            </a:r>
          </a:p>
          <a:p>
            <a:pPr lvl="1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BA233CA-A944-66B4-83F5-A3EB26412E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6765" y="561283"/>
            <a:ext cx="10119343" cy="1090784"/>
          </a:xfrm>
        </p:spPr>
        <p:txBody>
          <a:bodyPr/>
          <a:lstStyle/>
          <a:p>
            <a:r>
              <a:rPr lang="nl-NL" sz="3200" dirty="0"/>
              <a:t>Technologische oplossingen bus- en treinreis</a:t>
            </a:r>
          </a:p>
        </p:txBody>
      </p:sp>
    </p:spTree>
    <p:extLst>
      <p:ext uri="{BB962C8B-B14F-4D97-AF65-F5344CB8AC3E}">
        <p14:creationId xmlns:p14="http://schemas.microsoft.com/office/powerpoint/2010/main" val="20472897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artiméu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245"/>
      </a:accent1>
      <a:accent2>
        <a:srgbClr val="254997"/>
      </a:accent2>
      <a:accent3>
        <a:srgbClr val="C51A2E"/>
      </a:accent3>
      <a:accent4>
        <a:srgbClr val="FFE000"/>
      </a:accent4>
      <a:accent5>
        <a:srgbClr val="006027"/>
      </a:accent5>
      <a:accent6>
        <a:srgbClr val="042E7A"/>
      </a:accent6>
      <a:hlink>
        <a:srgbClr val="008245"/>
      </a:hlink>
      <a:folHlink>
        <a:srgbClr val="254997"/>
      </a:folHlink>
    </a:clrScheme>
    <a:fontScheme name="Bartimé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rtiméus diap.potx" id="{000A9663-783B-4872-8BEB-FBDE9A86F42F}" vid="{89959BCF-94A3-41A9-A5BA-C7A7B8FD4E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171</Words>
  <Application>Microsoft Macintosh PowerPoint</Application>
  <PresentationFormat>Breedbeeld</PresentationFormat>
  <Paragraphs>44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4" baseType="lpstr"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Nooij, Paul de</dc:creator>
  <cp:lastModifiedBy>Nooij, Paul de</cp:lastModifiedBy>
  <cp:revision>59</cp:revision>
  <dcterms:created xsi:type="dcterms:W3CDTF">2019-12-09T19:28:18Z</dcterms:created>
  <dcterms:modified xsi:type="dcterms:W3CDTF">2025-06-18T09:57:24Z</dcterms:modified>
</cp:coreProperties>
</file>